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10287000" cx="18288000"/>
  <p:notesSz cx="10287000" cy="18288000"/>
  <p:embeddedFontLst>
    <p:embeddedFont>
      <p:font typeface="Noto Sans Medium"/>
      <p:regular r:id="rId43"/>
      <p:bold r:id="rId44"/>
      <p:italic r:id="rId45"/>
      <p:boldItalic r:id="rId46"/>
    </p:embeddedFont>
    <p:embeddedFont>
      <p:font typeface="Noto Sans ExtraBold"/>
      <p:bold r:id="rId47"/>
      <p:boldItalic r:id="rId48"/>
    </p:embeddedFont>
    <p:embeddedFont>
      <p:font typeface="Noto Sans SemiBold"/>
      <p:regular r:id="rId49"/>
      <p:bold r:id="rId50"/>
      <p:italic r:id="rId51"/>
      <p:boldItalic r:id="rId52"/>
    </p:embeddedFont>
    <p:embeddedFont>
      <p:font typeface="Noto Sans"/>
      <p:regular r:id="rId53"/>
      <p:bold r:id="rId54"/>
      <p:italic r:id="rId55"/>
      <p:boldItalic r:id="rId56"/>
    </p:embeddedFont>
    <p:embeddedFont>
      <p:font typeface="Noto Sans Black"/>
      <p:bold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4">
          <p15:clr>
            <a:srgbClr val="747775"/>
          </p15:clr>
        </p15:guide>
      </p15:sldGuideLst>
    </p:ext>
    <p:ext uri="GoogleSlidesCustomDataVersion2">
      <go:slidesCustomData xmlns:go="http://customooxmlschemas.google.com/" r:id="rId59" roundtripDataSignature="AMtx7mhaV4nv1ZMyqMRZ+QGcLp87ICNY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NotoSansMedium-bold.fntdata"/><Relationship Id="rId43" Type="http://schemas.openxmlformats.org/officeDocument/2006/relationships/font" Target="fonts/NotoSansMedium-regular.fntdata"/><Relationship Id="rId46" Type="http://schemas.openxmlformats.org/officeDocument/2006/relationships/font" Target="fonts/NotoSansMedium-boldItalic.fntdata"/><Relationship Id="rId45" Type="http://schemas.openxmlformats.org/officeDocument/2006/relationships/font" Target="fonts/Noto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otoSansExtraBold-boldItalic.fntdata"/><Relationship Id="rId47" Type="http://schemas.openxmlformats.org/officeDocument/2006/relationships/font" Target="fonts/NotoSansExtraBold-bold.fntdata"/><Relationship Id="rId49" Type="http://schemas.openxmlformats.org/officeDocument/2006/relationships/font" Target="fonts/NotoSans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otoSansSemiBold-italic.fntdata"/><Relationship Id="rId50" Type="http://schemas.openxmlformats.org/officeDocument/2006/relationships/font" Target="fonts/NotoSansSemiBold-bold.fntdata"/><Relationship Id="rId53" Type="http://schemas.openxmlformats.org/officeDocument/2006/relationships/font" Target="fonts/NotoSans-regular.fntdata"/><Relationship Id="rId52" Type="http://schemas.openxmlformats.org/officeDocument/2006/relationships/font" Target="fonts/NotoSans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NotoSans-italic.fntdata"/><Relationship Id="rId10" Type="http://schemas.openxmlformats.org/officeDocument/2006/relationships/slide" Target="slides/slide5.xml"/><Relationship Id="rId54" Type="http://schemas.openxmlformats.org/officeDocument/2006/relationships/font" Target="fonts/NotoSans-bold.fntdata"/><Relationship Id="rId13" Type="http://schemas.openxmlformats.org/officeDocument/2006/relationships/slide" Target="slides/slide8.xml"/><Relationship Id="rId57" Type="http://schemas.openxmlformats.org/officeDocument/2006/relationships/font" Target="fonts/NotoSansBlack-bold.fntdata"/><Relationship Id="rId12" Type="http://schemas.openxmlformats.org/officeDocument/2006/relationships/slide" Target="slides/slide7.xml"/><Relationship Id="rId56" Type="http://schemas.openxmlformats.org/officeDocument/2006/relationships/font" Target="fonts/NotoSans-boldItalic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NotoSansBlac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89ad154bd_1_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89ad154bd_1_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89ad154bd_3_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89ad154bd_3_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프로토 타입에서 문제점/개선 방향에 관련된 이미지만 캡쳐하여 전, 후를 보여줘서 다시 한 번 상기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89ad154bd_1_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c89ad154bd_1_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89ad154bd_1_1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c89ad154bd_1_1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96ab429f0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c96ab429f0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96ab429f0_10_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c96ab429f0_10_2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96ab429f0_0_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c96ab429f0_0_4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6ab429f0_0_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c96ab429f0_0_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96ab429f0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c96ab429f0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c96ab429f0_0_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c96ab429f0_0_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c89ad154bd_1_20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c89ad154bd_1_20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89ad154bd_1_22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c89ad154bd_1_22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89ad154bd_1_2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c89ad154bd_1_23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c89ad154bd_1_2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c89ad154bd_1_2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96ab429f0_0_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c96ab429f0_0_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c96ab429f0_7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c96ab429f0_7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c96ab429f0_4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c96ab429f0_4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96ab429f0_1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c96ab429f0_1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96ab429f0_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c96ab429f0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96ab429f0_4_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96ab429f0_4_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96ab429f0_5_4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96ab429f0_5_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959813402_2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c959813402_2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c959813402_2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c959813402_2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959813402_2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c959813402_2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89ad154bd_1_28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c89ad154bd_1_28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89ad154bd_1_2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c89ad154bd_1_2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9b086b2ca_4_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c9b086b2ca_4_1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c9b086b2ca_4_1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c9b086b2ca_4_1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0fca05f9_0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c90fca05f9_0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89ad154bd_1_1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58" name="Google Shape;158;g2c89ad154bd_1_12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c959813402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74" name="Google Shape;174;g2c959813402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959813402_2_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swot / 이미지 보다는 텍스트로 </a:t>
            </a:r>
            <a:endParaRPr/>
          </a:p>
        </p:txBody>
      </p:sp>
      <p:sp>
        <p:nvSpPr>
          <p:cNvPr id="191" name="Google Shape;191;g2c959813402_2_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89ad154bd_1_2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c89ad154bd_1_2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89ad154bd_1_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c89ad154bd_1_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98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6.png"/><Relationship Id="rId9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Relationship Id="rId7" Type="http://schemas.openxmlformats.org/officeDocument/2006/relationships/image" Target="../media/image64.png"/><Relationship Id="rId8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69.png"/><Relationship Id="rId8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6.png"/><Relationship Id="rId7" Type="http://schemas.openxmlformats.org/officeDocument/2006/relationships/image" Target="../media/image7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1.png"/><Relationship Id="rId8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4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Relationship Id="rId4" Type="http://schemas.openxmlformats.org/officeDocument/2006/relationships/image" Target="../media/image97.png"/><Relationship Id="rId5" Type="http://schemas.openxmlformats.org/officeDocument/2006/relationships/image" Target="../media/image9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7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59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Team 네잎클로버</a:t>
            </a:r>
            <a:r>
              <a:rPr lang="en-US" sz="20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 </a:t>
            </a:r>
            <a:r>
              <a:rPr lang="en-US" sz="20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공한나 안윤지 송예슬 하은혜</a:t>
            </a:r>
            <a:endParaRPr i="0" sz="20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5909" y="1270327"/>
            <a:ext cx="101094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이제, 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진짜 아트를 보는 시간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86625" y="5043475"/>
            <a:ext cx="15377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UI/UX</a:t>
            </a:r>
            <a:endParaRPr b="1" sz="10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리디자인 프로젝트</a:t>
            </a:r>
            <a:endParaRPr b="1" sz="10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25" y="2707500"/>
            <a:ext cx="8988989" cy="202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14503575" y="9489500"/>
            <a:ext cx="0" cy="27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89ad154bd_1_63"/>
          <p:cNvSpPr/>
          <p:nvPr/>
        </p:nvSpPr>
        <p:spPr>
          <a:xfrm>
            <a:off x="-394350" y="-137850"/>
            <a:ext cx="19076700" cy="10562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c89ad154bd_1_63"/>
          <p:cNvSpPr txBox="1"/>
          <p:nvPr/>
        </p:nvSpPr>
        <p:spPr>
          <a:xfrm>
            <a:off x="2241330" y="1087525"/>
            <a:ext cx="382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CCCCCC"/>
                </a:solidFill>
                <a:latin typeface="Noto Sans"/>
                <a:ea typeface="Noto Sans"/>
                <a:cs typeface="Noto Sans"/>
                <a:sym typeface="Noto Sans"/>
              </a:rPr>
              <a:t>UX VISION</a:t>
            </a:r>
            <a:endParaRPr b="1" sz="1800">
              <a:solidFill>
                <a:srgbClr val="CCCCCC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9" name="Google Shape;249;g2c89ad154bd_1_63"/>
          <p:cNvSpPr txBox="1"/>
          <p:nvPr/>
        </p:nvSpPr>
        <p:spPr>
          <a:xfrm>
            <a:off x="857249" y="1087600"/>
            <a:ext cx="1104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1" sz="50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0" name="Google Shape;250;g2c89ad154bd_1_63"/>
          <p:cNvSpPr/>
          <p:nvPr/>
        </p:nvSpPr>
        <p:spPr>
          <a:xfrm>
            <a:off x="-774525" y="6053550"/>
            <a:ext cx="9609300" cy="257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2c89ad154bd_1_63"/>
          <p:cNvSpPr txBox="1"/>
          <p:nvPr/>
        </p:nvSpPr>
        <p:spPr>
          <a:xfrm>
            <a:off x="1545975" y="6908550"/>
            <a:ext cx="667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간편한 전시 예약 시스템</a:t>
            </a:r>
            <a:endParaRPr sz="45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52" name="Google Shape;252;g2c89ad154bd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7132">
            <a:off x="4814296" y="-162440"/>
            <a:ext cx="14478856" cy="1085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2291575"/>
            <a:ext cx="7792275" cy="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c89ad154bd_3_22"/>
          <p:cNvSpPr txBox="1"/>
          <p:nvPr/>
        </p:nvSpPr>
        <p:spPr>
          <a:xfrm>
            <a:off x="2555888" y="1087525"/>
            <a:ext cx="4332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AS IS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(문제점)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0" name="Google Shape;260;g2c89ad154bd_3_22"/>
          <p:cNvSpPr txBox="1"/>
          <p:nvPr/>
        </p:nvSpPr>
        <p:spPr>
          <a:xfrm>
            <a:off x="10960563" y="1087525"/>
            <a:ext cx="520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TO BE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(개선 방향)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61" name="Google Shape;261;g2c89ad154bd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525" y="2291575"/>
            <a:ext cx="7792275" cy="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c89ad154bd_3_22"/>
          <p:cNvSpPr/>
          <p:nvPr/>
        </p:nvSpPr>
        <p:spPr>
          <a:xfrm>
            <a:off x="825900" y="280036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3" name="Google Shape;263;g2c89ad154bd_3_22"/>
          <p:cNvSpPr/>
          <p:nvPr/>
        </p:nvSpPr>
        <p:spPr>
          <a:xfrm>
            <a:off x="825900" y="4837238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4" name="Google Shape;264;g2c89ad154bd_3_22"/>
          <p:cNvSpPr/>
          <p:nvPr/>
        </p:nvSpPr>
        <p:spPr>
          <a:xfrm>
            <a:off x="825900" y="687411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5" name="Google Shape;265;g2c89ad154bd_3_22"/>
          <p:cNvSpPr txBox="1"/>
          <p:nvPr/>
        </p:nvSpPr>
        <p:spPr>
          <a:xfrm>
            <a:off x="1002188" y="340471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전시회에 대한 글이 너무 많아서 읽기 힘들어요.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6" name="Google Shape;266;g2c89ad154bd_3_22"/>
          <p:cNvSpPr txBox="1"/>
          <p:nvPr/>
        </p:nvSpPr>
        <p:spPr>
          <a:xfrm>
            <a:off x="1002200" y="548401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전시회의 일정을 모르겠어요.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67" name="Google Shape;267;g2c89ad154bd_3_22"/>
          <p:cNvSpPr txBox="1"/>
          <p:nvPr/>
        </p:nvSpPr>
        <p:spPr>
          <a:xfrm>
            <a:off x="1002200" y="7478463"/>
            <a:ext cx="74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</a:t>
            </a: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예매를</a:t>
            </a: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어디서 해야하는지 모르겠어요.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cxnSp>
        <p:nvCxnSpPr>
          <p:cNvPr id="268" name="Google Shape;268;g2c89ad154bd_3_22"/>
          <p:cNvCxnSpPr/>
          <p:nvPr/>
        </p:nvCxnSpPr>
        <p:spPr>
          <a:xfrm>
            <a:off x="8517563" y="1582625"/>
            <a:ext cx="1213200" cy="0"/>
          </a:xfrm>
          <a:prstGeom prst="straightConnector1">
            <a:avLst/>
          </a:prstGeom>
          <a:noFill/>
          <a:ln cap="flat" cmpd="sng" w="38100">
            <a:solidFill>
              <a:srgbClr val="5D5D5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g2c89ad154bd_3_22"/>
          <p:cNvSpPr/>
          <p:nvPr/>
        </p:nvSpPr>
        <p:spPr>
          <a:xfrm>
            <a:off x="9667563" y="280036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0" name="Google Shape;270;g2c89ad154bd_3_22"/>
          <p:cNvSpPr/>
          <p:nvPr/>
        </p:nvSpPr>
        <p:spPr>
          <a:xfrm>
            <a:off x="9667563" y="4837238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1" name="Google Shape;271;g2c89ad154bd_3_22"/>
          <p:cNvSpPr/>
          <p:nvPr/>
        </p:nvSpPr>
        <p:spPr>
          <a:xfrm>
            <a:off x="9667563" y="6874113"/>
            <a:ext cx="7792200" cy="16704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2" name="Google Shape;272;g2c89ad154bd_3_22"/>
          <p:cNvSpPr txBox="1"/>
          <p:nvPr/>
        </p:nvSpPr>
        <p:spPr>
          <a:xfrm>
            <a:off x="9806475" y="3188400"/>
            <a:ext cx="743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정보를 이미지와 간결한 설명으로 구성된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레이아웃을 이용해 가독성을 높인다.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3" name="Google Shape;273;g2c89ad154bd_3_22"/>
          <p:cNvSpPr txBox="1"/>
          <p:nvPr/>
        </p:nvSpPr>
        <p:spPr>
          <a:xfrm>
            <a:off x="9843813" y="5229188"/>
            <a:ext cx="7439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 전시회마다 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전시중 / 전시마감 / 전시 예정 버튼을 추가한다.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4" name="Google Shape;274;g2c89ad154bd_3_22"/>
          <p:cNvSpPr txBox="1"/>
          <p:nvPr/>
        </p:nvSpPr>
        <p:spPr>
          <a:xfrm>
            <a:off x="9667525" y="7478463"/>
            <a:ext cx="77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앱 내에서 한 번에 해결 가능한 예약 시스템을 도입한다.</a:t>
            </a:r>
            <a:endParaRPr sz="24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5" name="Google Shape;275;g2c89ad154bd_3_2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10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89ad154bd_1_75"/>
          <p:cNvSpPr/>
          <p:nvPr/>
        </p:nvSpPr>
        <p:spPr>
          <a:xfrm>
            <a:off x="12385601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1" name="Google Shape;281;g2c89ad154bd_1_75"/>
          <p:cNvSpPr/>
          <p:nvPr/>
        </p:nvSpPr>
        <p:spPr>
          <a:xfrm>
            <a:off x="12385600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후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2" name="Google Shape;282;g2c89ad154bd_1_75"/>
          <p:cNvSpPr/>
          <p:nvPr/>
        </p:nvSpPr>
        <p:spPr>
          <a:xfrm>
            <a:off x="6746239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3" name="Google Shape;283;g2c89ad154bd_1_75"/>
          <p:cNvSpPr/>
          <p:nvPr/>
        </p:nvSpPr>
        <p:spPr>
          <a:xfrm>
            <a:off x="6746238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중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84" name="Google Shape;284;g2c89ad154bd_1_75"/>
          <p:cNvSpPr/>
          <p:nvPr/>
        </p:nvSpPr>
        <p:spPr>
          <a:xfrm>
            <a:off x="1106876" y="3681915"/>
            <a:ext cx="4795500" cy="505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85" name="Google Shape;285;g2c89ad154bd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462192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c89ad154bd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c89ad154bd_1_75"/>
          <p:cNvSpPr txBox="1"/>
          <p:nvPr/>
        </p:nvSpPr>
        <p:spPr>
          <a:xfrm>
            <a:off x="2241333" y="1087524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8" name="Google Shape;288;g2c89ad154bd_1_75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9" name="Google Shape;289;g2c89ad154bd_1_75"/>
          <p:cNvSpPr/>
          <p:nvPr/>
        </p:nvSpPr>
        <p:spPr>
          <a:xfrm>
            <a:off x="1106875" y="2840700"/>
            <a:ext cx="4795500" cy="983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실행 전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0" name="Google Shape;290;g2c89ad154bd_1_75"/>
          <p:cNvSpPr/>
          <p:nvPr/>
        </p:nvSpPr>
        <p:spPr>
          <a:xfrm>
            <a:off x="5756952" y="5737225"/>
            <a:ext cx="1123200" cy="6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c89ad154bd_1_75"/>
          <p:cNvSpPr txBox="1"/>
          <p:nvPr/>
        </p:nvSpPr>
        <p:spPr>
          <a:xfrm>
            <a:off x="1395625" y="4219225"/>
            <a:ext cx="42180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대학 생활과 카페 아르바이트를 병행 중인 서아(25세)는 </a:t>
            </a: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부족한 시간 안에 정보 수집과 예약이 어려워 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곤욕을 치르고 있다.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2" name="Google Shape;292;g2c89ad154bd_1_75"/>
          <p:cNvSpPr txBox="1"/>
          <p:nvPr/>
        </p:nvSpPr>
        <p:spPr>
          <a:xfrm>
            <a:off x="7092325" y="4219225"/>
            <a:ext cx="40839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간편한 예약과 정보 확인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을 위해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‘아트보다 갤러리’ 앱을 설치한다.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3" name="Google Shape;293;g2c89ad154bd_1_75"/>
          <p:cNvSpPr txBox="1"/>
          <p:nvPr/>
        </p:nvSpPr>
        <p:spPr>
          <a:xfrm>
            <a:off x="12777150" y="4219250"/>
            <a:ext cx="3989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앱 하나로 간편한 예약과 다양한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전시회 정보를 한 눈에 볼 수 있어</a:t>
            </a:r>
            <a:endParaRPr sz="2000">
              <a:solidFill>
                <a:srgbClr val="FF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4" name="Google Shape;294;g2c89ad154bd_1_75"/>
          <p:cNvSpPr txBox="1"/>
          <p:nvPr/>
        </p:nvSpPr>
        <p:spPr>
          <a:xfrm>
            <a:off x="1394501" y="6458000"/>
            <a:ext cx="42180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친구와 갤러리 방문을 위해 정보를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찾아보던 중 정보 확인과 예약을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한 번에 할 수 있는 앱을 알아본다.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5" name="Google Shape;295;g2c89ad154bd_1_75"/>
          <p:cNvSpPr/>
          <p:nvPr/>
        </p:nvSpPr>
        <p:spPr>
          <a:xfrm>
            <a:off x="11394977" y="5737213"/>
            <a:ext cx="1123200" cy="6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c89ad154bd_1_75"/>
          <p:cNvSpPr txBox="1"/>
          <p:nvPr/>
        </p:nvSpPr>
        <p:spPr>
          <a:xfrm>
            <a:off x="7092325" y="5611825"/>
            <a:ext cx="4043700" cy="1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여러 전시회를 한 눈에 확인하고 원하는 전시회의 예약을 간편하게 할 수 있게 되었습니다.</a:t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7" name="Google Shape;297;g2c89ad154bd_1_75"/>
          <p:cNvSpPr txBox="1"/>
          <p:nvPr/>
        </p:nvSpPr>
        <p:spPr>
          <a:xfrm>
            <a:off x="12777150" y="5511950"/>
            <a:ext cx="3989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0000"/>
                </a:solidFill>
                <a:latin typeface="Noto Sans"/>
                <a:ea typeface="Noto Sans"/>
                <a:cs typeface="Noto Sans"/>
                <a:sym typeface="Noto Sans"/>
              </a:rPr>
              <a:t>즐거운 문화 생활을 할 수 있게 되었다.</a:t>
            </a:r>
            <a:endParaRPr b="1" sz="2000">
              <a:solidFill>
                <a:srgbClr val="FF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8" name="Google Shape;298;g2c89ad154bd_1_75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11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c89ad154bd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89ad154bd_1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c89ad154bd_1_150"/>
          <p:cNvSpPr txBox="1"/>
          <p:nvPr/>
        </p:nvSpPr>
        <p:spPr>
          <a:xfrm>
            <a:off x="2241322" y="1087525"/>
            <a:ext cx="1469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(메뉴트리)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06" name="Google Shape;306;g2c89ad154bd_1_15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07" name="Google Shape;307;g2c89ad154bd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025" y="2721650"/>
            <a:ext cx="16633900" cy="58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c89ad154bd_1_15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96ab429f0_0_0"/>
          <p:cNvSpPr txBox="1"/>
          <p:nvPr/>
        </p:nvSpPr>
        <p:spPr>
          <a:xfrm>
            <a:off x="16565525" y="9395450"/>
            <a:ext cx="9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314" name="Google Shape;314;g2c96ab429f0_0_0"/>
          <p:cNvSpPr txBox="1"/>
          <p:nvPr/>
        </p:nvSpPr>
        <p:spPr>
          <a:xfrm>
            <a:off x="2241324" y="1087525"/>
            <a:ext cx="763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Wireframe &amp; Workflow</a:t>
            </a:r>
            <a:endParaRPr b="1" sz="5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15" name="Google Shape;315;g2c96ab429f0_0_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16" name="Google Shape;316;g2c96ab429f0_0_0"/>
          <p:cNvPicPr preferRelativeResize="0"/>
          <p:nvPr/>
        </p:nvPicPr>
        <p:blipFill rotWithShape="1">
          <a:blip r:embed="rId3">
            <a:alphaModFix/>
          </a:blip>
          <a:srcRect b="50185" l="11353" r="13407" t="18093"/>
          <a:stretch/>
        </p:blipFill>
        <p:spPr>
          <a:xfrm>
            <a:off x="8804525" y="2973600"/>
            <a:ext cx="4056500" cy="11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c96ab429f0_0_0"/>
          <p:cNvSpPr txBox="1"/>
          <p:nvPr/>
        </p:nvSpPr>
        <p:spPr>
          <a:xfrm>
            <a:off x="8804525" y="5926275"/>
            <a:ext cx="776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●"/>
            </a:pPr>
            <a:r>
              <a:rPr lang="en-US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홈 화면의 탭 바 아이콘 클릭 시 해당 페이지로 이동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Medium"/>
              <a:buChar char="●"/>
            </a:pPr>
            <a:r>
              <a:rPr lang="en-US" sz="24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홈 화면의 알림 아이콘 클릭 시 알림 페이지로 이동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18" name="Google Shape;318;g2c96ab429f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c96ab429f0_0_0"/>
          <p:cNvPicPr preferRelativeResize="0"/>
          <p:nvPr/>
        </p:nvPicPr>
        <p:blipFill rotWithShape="1">
          <a:blip r:embed="rId3">
            <a:alphaModFix/>
          </a:blip>
          <a:srcRect b="19552" l="11353" r="13407" t="48726"/>
          <a:stretch/>
        </p:blipFill>
        <p:spPr>
          <a:xfrm>
            <a:off x="8804525" y="4271650"/>
            <a:ext cx="4056500" cy="11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c96ab429f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052" y="2590800"/>
            <a:ext cx="3234223" cy="6999199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g2c96ab429f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400" y="2590803"/>
            <a:ext cx="3234223" cy="6999172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2" name="Google Shape;322;g2c96ab429f0_0_0"/>
          <p:cNvCxnSpPr/>
          <p:nvPr/>
        </p:nvCxnSpPr>
        <p:spPr>
          <a:xfrm>
            <a:off x="4558400" y="3226825"/>
            <a:ext cx="553800" cy="0"/>
          </a:xfrm>
          <a:prstGeom prst="straightConnector1">
            <a:avLst/>
          </a:prstGeom>
          <a:noFill/>
          <a:ln cap="flat" cmpd="sng" w="28575">
            <a:solidFill>
              <a:srgbClr val="000A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c96ab429f0_10_24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2c96ab429f0_10_24"/>
          <p:cNvPicPr preferRelativeResize="0"/>
          <p:nvPr/>
        </p:nvPicPr>
        <p:blipFill rotWithShape="1">
          <a:blip r:embed="rId3">
            <a:alphaModFix/>
          </a:blip>
          <a:srcRect b="6977" l="62301" r="1519" t="27137"/>
          <a:stretch/>
        </p:blipFill>
        <p:spPr>
          <a:xfrm>
            <a:off x="10773018" y="1084017"/>
            <a:ext cx="4304858" cy="8811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c96ab429f0_10_24"/>
          <p:cNvPicPr preferRelativeResize="0"/>
          <p:nvPr/>
        </p:nvPicPr>
        <p:blipFill rotWithShape="1">
          <a:blip r:embed="rId3">
            <a:alphaModFix/>
          </a:blip>
          <a:srcRect b="20468" l="4100" r="37739" t="5154"/>
          <a:stretch/>
        </p:blipFill>
        <p:spPr>
          <a:xfrm>
            <a:off x="3874675" y="170775"/>
            <a:ext cx="6898343" cy="99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c96ab429f0_10_24"/>
          <p:cNvSpPr/>
          <p:nvPr/>
        </p:nvSpPr>
        <p:spPr>
          <a:xfrm>
            <a:off x="12021424" y="8889619"/>
            <a:ext cx="580800" cy="2694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g2c96ab429f0_10_24"/>
          <p:cNvCxnSpPr/>
          <p:nvPr/>
        </p:nvCxnSpPr>
        <p:spPr>
          <a:xfrm>
            <a:off x="12602101" y="9024244"/>
            <a:ext cx="451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g2c96ab429f0_10_24"/>
          <p:cNvSpPr txBox="1"/>
          <p:nvPr/>
        </p:nvSpPr>
        <p:spPr>
          <a:xfrm>
            <a:off x="914402" y="611700"/>
            <a:ext cx="27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예약하기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33" name="Google Shape;333;g2c96ab429f0_10_24"/>
          <p:cNvSpPr txBox="1"/>
          <p:nvPr/>
        </p:nvSpPr>
        <p:spPr>
          <a:xfrm>
            <a:off x="16464950" y="9395450"/>
            <a:ext cx="10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96ab429f0_0_48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2c96ab429f0_0_48"/>
          <p:cNvSpPr txBox="1"/>
          <p:nvPr/>
        </p:nvSpPr>
        <p:spPr>
          <a:xfrm>
            <a:off x="16464950" y="9395450"/>
            <a:ext cx="10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40" name="Google Shape;340;g2c96ab429f0_0_48"/>
          <p:cNvPicPr preferRelativeResize="0"/>
          <p:nvPr/>
        </p:nvPicPr>
        <p:blipFill rotWithShape="1">
          <a:blip r:embed="rId3">
            <a:alphaModFix/>
          </a:blip>
          <a:srcRect b="6481" l="1739" r="2694" t="6871"/>
          <a:stretch/>
        </p:blipFill>
        <p:spPr>
          <a:xfrm>
            <a:off x="596438" y="1854450"/>
            <a:ext cx="17240474" cy="69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c96ab429f0_0_48"/>
          <p:cNvSpPr txBox="1"/>
          <p:nvPr/>
        </p:nvSpPr>
        <p:spPr>
          <a:xfrm>
            <a:off x="914402" y="611700"/>
            <a:ext cx="27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전시 소개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96ab429f0_0_30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c96ab429f0_0_3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48" name="Google Shape;348;g2c96ab429f0_0_30"/>
          <p:cNvPicPr preferRelativeResize="0"/>
          <p:nvPr/>
        </p:nvPicPr>
        <p:blipFill rotWithShape="1">
          <a:blip r:embed="rId3">
            <a:alphaModFix/>
          </a:blip>
          <a:srcRect b="5658" l="2645" r="3870" t="3950"/>
          <a:stretch/>
        </p:blipFill>
        <p:spPr>
          <a:xfrm>
            <a:off x="4012200" y="208925"/>
            <a:ext cx="11958072" cy="100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c96ab429f0_0_30"/>
          <p:cNvSpPr txBox="1"/>
          <p:nvPr/>
        </p:nvSpPr>
        <p:spPr>
          <a:xfrm>
            <a:off x="13398640" y="5512674"/>
            <a:ext cx="22158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00FF"/>
                </a:solidFill>
                <a:latin typeface="Noto Sans"/>
                <a:ea typeface="Noto Sans"/>
                <a:cs typeface="Noto Sans"/>
                <a:sym typeface="Noto Sans"/>
              </a:rPr>
              <a:t>확인을 클릭하면 로그인 페이지로 이동</a:t>
            </a:r>
            <a:endParaRPr b="1" sz="900">
              <a:solidFill>
                <a:srgbClr val="0000FF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0" name="Google Shape;350;g2c96ab429f0_0_30"/>
          <p:cNvSpPr txBox="1"/>
          <p:nvPr/>
        </p:nvSpPr>
        <p:spPr>
          <a:xfrm>
            <a:off x="914402" y="611700"/>
            <a:ext cx="27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회원 정보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96ab429f0_0_36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ㅍ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2c96ab429f0_0_36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357" name="Google Shape;357;g2c96ab429f0_0_36"/>
          <p:cNvPicPr preferRelativeResize="0"/>
          <p:nvPr/>
        </p:nvPicPr>
        <p:blipFill rotWithShape="1">
          <a:blip r:embed="rId3">
            <a:alphaModFix/>
          </a:blip>
          <a:srcRect b="4306" l="4044" r="2758" t="2687"/>
          <a:stretch/>
        </p:blipFill>
        <p:spPr>
          <a:xfrm>
            <a:off x="1618850" y="121475"/>
            <a:ext cx="10052301" cy="99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c96ab429f0_0_36"/>
          <p:cNvPicPr preferRelativeResize="0"/>
          <p:nvPr/>
        </p:nvPicPr>
        <p:blipFill rotWithShape="1">
          <a:blip r:embed="rId4">
            <a:alphaModFix/>
          </a:blip>
          <a:srcRect b="3802" l="6687" r="7349" t="3450"/>
          <a:stretch/>
        </p:blipFill>
        <p:spPr>
          <a:xfrm>
            <a:off x="11697100" y="149538"/>
            <a:ext cx="4610900" cy="998792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c96ab429f0_0_36"/>
          <p:cNvSpPr txBox="1"/>
          <p:nvPr/>
        </p:nvSpPr>
        <p:spPr>
          <a:xfrm>
            <a:off x="5831875" y="1598075"/>
            <a:ext cx="1256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상세보기를 클릭하면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취소 상세</a:t>
            </a: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내역으로 이동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2c96ab429f0_0_36"/>
          <p:cNvSpPr txBox="1"/>
          <p:nvPr/>
        </p:nvSpPr>
        <p:spPr>
          <a:xfrm>
            <a:off x="7644700" y="1835700"/>
            <a:ext cx="2234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상세보기를 클릭하면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관람완료 상세 내역으로 이동</a:t>
            </a:r>
            <a:endParaRPr b="1"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c96ab429f0_0_36"/>
          <p:cNvSpPr txBox="1"/>
          <p:nvPr/>
        </p:nvSpPr>
        <p:spPr>
          <a:xfrm>
            <a:off x="914400" y="8995250"/>
            <a:ext cx="622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예매 상세내역/안내사항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96ab429f0_0_42"/>
          <p:cNvSpPr/>
          <p:nvPr/>
        </p:nvSpPr>
        <p:spPr>
          <a:xfrm>
            <a:off x="-100575" y="-28725"/>
            <a:ext cx="18634500" cy="10401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2c96ab429f0_0_42"/>
          <p:cNvSpPr txBox="1"/>
          <p:nvPr/>
        </p:nvSpPr>
        <p:spPr>
          <a:xfrm>
            <a:off x="7082298" y="8923225"/>
            <a:ext cx="28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예매 취소 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8" name="Google Shape;368;g2c96ab429f0_0_42"/>
          <p:cNvSpPr txBox="1"/>
          <p:nvPr/>
        </p:nvSpPr>
        <p:spPr>
          <a:xfrm>
            <a:off x="19708200" y="7392200"/>
            <a:ext cx="601500" cy="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g2c96ab429f0_0_42"/>
          <p:cNvPicPr preferRelativeResize="0"/>
          <p:nvPr/>
        </p:nvPicPr>
        <p:blipFill rotWithShape="1">
          <a:blip r:embed="rId3">
            <a:alphaModFix/>
          </a:blip>
          <a:srcRect b="18944" l="5544" r="7543" t="7828"/>
          <a:stretch/>
        </p:blipFill>
        <p:spPr>
          <a:xfrm>
            <a:off x="717225" y="1473600"/>
            <a:ext cx="8993802" cy="657889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96ab429f0_0_42"/>
          <p:cNvSpPr txBox="1"/>
          <p:nvPr/>
        </p:nvSpPr>
        <p:spPr>
          <a:xfrm>
            <a:off x="914402" y="611700"/>
            <a:ext cx="277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회원 탈퇴</a:t>
            </a:r>
            <a:endParaRPr b="1" sz="5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1" name="Google Shape;371;g2c96ab429f0_0_42"/>
          <p:cNvPicPr preferRelativeResize="0"/>
          <p:nvPr/>
        </p:nvPicPr>
        <p:blipFill rotWithShape="1">
          <a:blip r:embed="rId4">
            <a:alphaModFix/>
          </a:blip>
          <a:srcRect b="5198" l="3399" r="3203" t="6981"/>
          <a:stretch/>
        </p:blipFill>
        <p:spPr>
          <a:xfrm>
            <a:off x="9970400" y="356500"/>
            <a:ext cx="7882076" cy="988201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96ab429f0_0_42"/>
          <p:cNvSpPr txBox="1"/>
          <p:nvPr/>
        </p:nvSpPr>
        <p:spPr>
          <a:xfrm>
            <a:off x="16537800" y="9328575"/>
            <a:ext cx="15672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클릭하면 </a:t>
            </a:r>
            <a:r>
              <a:rPr b="1" lang="en-US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예매 목록으로이동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692276" y="2558044"/>
            <a:ext cx="422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선정이유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&amp;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57250" y="1077650"/>
            <a:ext cx="252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692277" y="3680392"/>
            <a:ext cx="645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페르소나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2692277" y="4802001"/>
            <a:ext cx="81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UX VISION 및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AS IS → TO BE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2692277" y="8154626"/>
            <a:ext cx="656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 &amp; Checklist 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692277" y="5946255"/>
            <a:ext cx="77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사용자 시나리오 및 정보 구조도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692277" y="7058439"/>
            <a:ext cx="77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Wireframe &amp; Workflow </a:t>
            </a:r>
            <a:endParaRPr b="1" sz="3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57247" y="2183889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857247" y="3295990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25909" y="4429724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825909" y="5567124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825909" y="6710933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25909" y="7816638"/>
            <a:ext cx="1510247" cy="133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2825200" y="9395450"/>
            <a:ext cx="47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ART BODA gallery </a:t>
            </a: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2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리디자인 프로젝트</a:t>
            </a:r>
            <a:endParaRPr i="0" sz="2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3425849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4560132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5694414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6828696"/>
            <a:ext cx="16565062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7962979"/>
            <a:ext cx="16565062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c89ad154bd_1_202"/>
          <p:cNvSpPr/>
          <p:nvPr/>
        </p:nvSpPr>
        <p:spPr>
          <a:xfrm>
            <a:off x="4018475" y="2598500"/>
            <a:ext cx="3780000" cy="158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2c89ad154bd_1_202"/>
          <p:cNvSpPr/>
          <p:nvPr/>
        </p:nvSpPr>
        <p:spPr>
          <a:xfrm>
            <a:off x="18901388" y="5781900"/>
            <a:ext cx="2192700" cy="3192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g2c89ad154bd_1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c89ad154bd_1_20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19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381" name="Google Shape;381;g2c89ad154bd_1_202"/>
          <p:cNvCxnSpPr/>
          <p:nvPr/>
        </p:nvCxnSpPr>
        <p:spPr>
          <a:xfrm>
            <a:off x="8116100" y="2511209"/>
            <a:ext cx="0" cy="638070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g2c89ad154bd_1_202"/>
          <p:cNvSpPr txBox="1"/>
          <p:nvPr/>
        </p:nvSpPr>
        <p:spPr>
          <a:xfrm>
            <a:off x="4329775" y="2839125"/>
            <a:ext cx="223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디자인 주제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83" name="Google Shape;383;g2c89ad154bd_1_202"/>
          <p:cNvPicPr preferRelativeResize="0"/>
          <p:nvPr/>
        </p:nvPicPr>
        <p:blipFill rotWithShape="1">
          <a:blip r:embed="rId4">
            <a:alphaModFix/>
          </a:blip>
          <a:srcRect b="1619" l="1933" r="893" t="3683"/>
          <a:stretch/>
        </p:blipFill>
        <p:spPr>
          <a:xfrm>
            <a:off x="4038450" y="4692050"/>
            <a:ext cx="3586750" cy="394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c89ad154bd_1_202"/>
          <p:cNvPicPr preferRelativeResize="0"/>
          <p:nvPr/>
        </p:nvPicPr>
        <p:blipFill rotWithShape="1">
          <a:blip r:embed="rId5">
            <a:alphaModFix/>
          </a:blip>
          <a:srcRect b="11260" l="50236" r="1463" t="57991"/>
          <a:stretch/>
        </p:blipFill>
        <p:spPr>
          <a:xfrm>
            <a:off x="11618815" y="7717394"/>
            <a:ext cx="5571809" cy="167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c89ad154bd_1_202"/>
          <p:cNvPicPr preferRelativeResize="0"/>
          <p:nvPr/>
        </p:nvPicPr>
        <p:blipFill rotWithShape="1">
          <a:blip r:embed="rId5">
            <a:alphaModFix/>
          </a:blip>
          <a:srcRect b="10891" l="644" r="49784" t="50798"/>
          <a:stretch/>
        </p:blipFill>
        <p:spPr>
          <a:xfrm>
            <a:off x="11455210" y="5385236"/>
            <a:ext cx="5725215" cy="209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c89ad154bd_1_202"/>
          <p:cNvPicPr preferRelativeResize="0"/>
          <p:nvPr/>
        </p:nvPicPr>
        <p:blipFill rotWithShape="1">
          <a:blip r:embed="rId5">
            <a:alphaModFix/>
          </a:blip>
          <a:srcRect b="55269" l="645" r="71411" t="8123"/>
          <a:stretch/>
        </p:blipFill>
        <p:spPr>
          <a:xfrm>
            <a:off x="8227900" y="5494661"/>
            <a:ext cx="3227300" cy="199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c89ad154bd_1_202"/>
          <p:cNvPicPr preferRelativeResize="0"/>
          <p:nvPr/>
        </p:nvPicPr>
        <p:blipFill rotWithShape="1">
          <a:blip r:embed="rId6">
            <a:alphaModFix/>
          </a:blip>
          <a:srcRect b="22839" l="52429" r="23271" t="15648"/>
          <a:stretch/>
        </p:blipFill>
        <p:spPr>
          <a:xfrm>
            <a:off x="19017263" y="5922500"/>
            <a:ext cx="1932749" cy="293318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c89ad154bd_1_202"/>
          <p:cNvSpPr/>
          <p:nvPr/>
        </p:nvSpPr>
        <p:spPr>
          <a:xfrm>
            <a:off x="18901538" y="2521300"/>
            <a:ext cx="2192700" cy="316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g2c89ad154bd_1_202"/>
          <p:cNvPicPr preferRelativeResize="0"/>
          <p:nvPr/>
        </p:nvPicPr>
        <p:blipFill rotWithShape="1">
          <a:blip r:embed="rId6">
            <a:alphaModFix/>
          </a:blip>
          <a:srcRect b="21436" l="9101" r="66117" t="17051"/>
          <a:stretch/>
        </p:blipFill>
        <p:spPr>
          <a:xfrm>
            <a:off x="19024600" y="2664100"/>
            <a:ext cx="1932773" cy="28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c89ad154bd_1_202"/>
          <p:cNvSpPr/>
          <p:nvPr/>
        </p:nvSpPr>
        <p:spPr>
          <a:xfrm>
            <a:off x="4197075" y="5452288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c89ad154bd_1_202"/>
          <p:cNvSpPr/>
          <p:nvPr/>
        </p:nvSpPr>
        <p:spPr>
          <a:xfrm>
            <a:off x="6504300" y="6484650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g2c89ad154bd_1_202"/>
          <p:cNvSpPr/>
          <p:nvPr/>
        </p:nvSpPr>
        <p:spPr>
          <a:xfrm>
            <a:off x="4197075" y="7605475"/>
            <a:ext cx="1058100" cy="861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g2c89ad154bd_1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c89ad154bd_1_202"/>
          <p:cNvSpPr txBox="1"/>
          <p:nvPr/>
        </p:nvSpPr>
        <p:spPr>
          <a:xfrm>
            <a:off x="2241325" y="1087525"/>
            <a:ext cx="7255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5" name="Google Shape;395;g2c89ad154bd_1_20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96" name="Google Shape;396;g2c89ad154bd_1_202"/>
          <p:cNvPicPr preferRelativeResize="0"/>
          <p:nvPr/>
        </p:nvPicPr>
        <p:blipFill rotWithShape="1">
          <a:blip r:embed="rId7">
            <a:alphaModFix/>
          </a:blip>
          <a:srcRect b="4108" l="6982" r="5298" t="5196"/>
          <a:stretch/>
        </p:blipFill>
        <p:spPr>
          <a:xfrm>
            <a:off x="857250" y="2598500"/>
            <a:ext cx="2869106" cy="62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c89ad154bd_1_202"/>
          <p:cNvSpPr txBox="1"/>
          <p:nvPr/>
        </p:nvSpPr>
        <p:spPr>
          <a:xfrm>
            <a:off x="4329775" y="3441250"/>
            <a:ext cx="26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깔끔, 모던, 간편함</a:t>
            </a:r>
            <a:endParaRPr sz="22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8" name="Google Shape;398;g2c89ad154bd_1_202"/>
          <p:cNvSpPr txBox="1"/>
          <p:nvPr/>
        </p:nvSpPr>
        <p:spPr>
          <a:xfrm>
            <a:off x="8433725" y="2590800"/>
            <a:ext cx="2232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Typography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9" name="Google Shape;399;g2c89ad154bd_1_202"/>
          <p:cNvSpPr txBox="1"/>
          <p:nvPr/>
        </p:nvSpPr>
        <p:spPr>
          <a:xfrm>
            <a:off x="8433725" y="4854600"/>
            <a:ext cx="286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Color System</a:t>
            </a:r>
            <a:endParaRPr sz="25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0" name="Google Shape;400;g2c89ad154bd_1_2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55200" y="3154750"/>
            <a:ext cx="4514014" cy="138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c89ad154bd_1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177" y="2353588"/>
            <a:ext cx="11811872" cy="675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c89ad154bd_1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c89ad154bd_1_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c89ad154bd_1_22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09" name="Google Shape;409;g2c89ad154bd_1_222"/>
          <p:cNvPicPr preferRelativeResize="0"/>
          <p:nvPr/>
        </p:nvPicPr>
        <p:blipFill rotWithShape="1">
          <a:blip r:embed="rId5">
            <a:alphaModFix/>
          </a:blip>
          <a:srcRect b="2757" l="58563" r="4847" t="5008"/>
          <a:stretch/>
        </p:blipFill>
        <p:spPr>
          <a:xfrm>
            <a:off x="1279650" y="2482525"/>
            <a:ext cx="3419713" cy="66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c89ad154bd_1_222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11" name="Google Shape;411;g2c89ad154bd_1_222"/>
          <p:cNvSpPr/>
          <p:nvPr/>
        </p:nvSpPr>
        <p:spPr>
          <a:xfrm>
            <a:off x="1984050" y="482487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2c89ad154bd_1_222"/>
          <p:cNvSpPr/>
          <p:nvPr/>
        </p:nvSpPr>
        <p:spPr>
          <a:xfrm>
            <a:off x="1323425" y="371362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c89ad154bd_1_222"/>
          <p:cNvSpPr/>
          <p:nvPr/>
        </p:nvSpPr>
        <p:spPr>
          <a:xfrm>
            <a:off x="2641725" y="5970150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2c89ad154bd_1_222"/>
          <p:cNvSpPr/>
          <p:nvPr/>
        </p:nvSpPr>
        <p:spPr>
          <a:xfrm>
            <a:off x="3310750" y="7092725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2c89ad154bd_1_222"/>
          <p:cNvSpPr/>
          <p:nvPr/>
        </p:nvSpPr>
        <p:spPr>
          <a:xfrm>
            <a:off x="3957075" y="8226650"/>
            <a:ext cx="559800" cy="53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2c89ad154bd_1_222"/>
          <p:cNvSpPr txBox="1"/>
          <p:nvPr/>
        </p:nvSpPr>
        <p:spPr>
          <a:xfrm>
            <a:off x="14610050" y="1765725"/>
            <a:ext cx="284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블랙 컬러 : 긍정의 의미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17" name="Google Shape;417;g2c89ad154bd_1_222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c89ad154bd_1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c89ad154bd_1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2c89ad154bd_1_23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25" name="Google Shape;425;g2c89ad154bd_1_230"/>
          <p:cNvPicPr preferRelativeResize="0"/>
          <p:nvPr/>
        </p:nvPicPr>
        <p:blipFill rotWithShape="1">
          <a:blip r:embed="rId4">
            <a:alphaModFix/>
          </a:blip>
          <a:srcRect b="18001" l="1987" r="38671" t="17866"/>
          <a:stretch/>
        </p:blipFill>
        <p:spPr>
          <a:xfrm>
            <a:off x="835025" y="2559075"/>
            <a:ext cx="13668710" cy="62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c89ad154bd_1_230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21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27" name="Google Shape;427;g2c89ad154bd_1_230"/>
          <p:cNvPicPr preferRelativeResize="0"/>
          <p:nvPr/>
        </p:nvPicPr>
        <p:blipFill rotWithShape="1">
          <a:blip r:embed="rId4">
            <a:alphaModFix/>
          </a:blip>
          <a:srcRect b="31965" l="64396" r="20414" t="24436"/>
          <a:stretch/>
        </p:blipFill>
        <p:spPr>
          <a:xfrm>
            <a:off x="14614125" y="2787125"/>
            <a:ext cx="2723348" cy="33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c89ad154bd_1_230"/>
          <p:cNvPicPr preferRelativeResize="0"/>
          <p:nvPr/>
        </p:nvPicPr>
        <p:blipFill rotWithShape="1">
          <a:blip r:embed="rId4">
            <a:alphaModFix/>
          </a:blip>
          <a:srcRect b="34976" l="81081" r="4328" t="34925"/>
          <a:stretch/>
        </p:blipFill>
        <p:spPr>
          <a:xfrm>
            <a:off x="14614125" y="6345525"/>
            <a:ext cx="2723348" cy="22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2c89ad154bd_1_230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2c89ad154bd_1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2c89ad154bd_1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c89ad154bd_1_242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37" name="Google Shape;437;g2c89ad154bd_1_242"/>
          <p:cNvPicPr preferRelativeResize="0"/>
          <p:nvPr/>
        </p:nvPicPr>
        <p:blipFill rotWithShape="1">
          <a:blip r:embed="rId4">
            <a:alphaModFix/>
          </a:blip>
          <a:srcRect b="2332" l="3245" r="43723" t="37233"/>
          <a:stretch/>
        </p:blipFill>
        <p:spPr>
          <a:xfrm>
            <a:off x="7581775" y="2758738"/>
            <a:ext cx="5586212" cy="590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c89ad154bd_1_242"/>
          <p:cNvPicPr preferRelativeResize="0"/>
          <p:nvPr/>
        </p:nvPicPr>
        <p:blipFill rotWithShape="1">
          <a:blip r:embed="rId4">
            <a:alphaModFix/>
          </a:blip>
          <a:srcRect b="62423" l="3772" r="61300" t="1679"/>
          <a:stretch/>
        </p:blipFill>
        <p:spPr>
          <a:xfrm>
            <a:off x="748975" y="2308350"/>
            <a:ext cx="6994898" cy="66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c89ad154bd_1_242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40" name="Google Shape;440;g2c89ad154bd_1_242"/>
          <p:cNvPicPr preferRelativeResize="0"/>
          <p:nvPr/>
        </p:nvPicPr>
        <p:blipFill rotWithShape="1">
          <a:blip r:embed="rId4">
            <a:alphaModFix/>
          </a:blip>
          <a:srcRect b="20619" l="69596" r="9278" t="57098"/>
          <a:stretch/>
        </p:blipFill>
        <p:spPr>
          <a:xfrm>
            <a:off x="12903776" y="6113150"/>
            <a:ext cx="2832952" cy="27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c89ad154bd_1_242"/>
          <p:cNvPicPr preferRelativeResize="0"/>
          <p:nvPr/>
        </p:nvPicPr>
        <p:blipFill rotWithShape="1">
          <a:blip r:embed="rId4">
            <a:alphaModFix/>
          </a:blip>
          <a:srcRect b="66907" l="70078" r="15284" t="19808"/>
          <a:stretch/>
        </p:blipFill>
        <p:spPr>
          <a:xfrm>
            <a:off x="13067775" y="3955200"/>
            <a:ext cx="2668948" cy="224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c89ad154bd_1_242"/>
          <p:cNvPicPr preferRelativeResize="0"/>
          <p:nvPr/>
        </p:nvPicPr>
        <p:blipFill rotWithShape="1">
          <a:blip r:embed="rId4">
            <a:alphaModFix/>
          </a:blip>
          <a:srcRect b="52808" l="70990" r="18227" t="37020"/>
          <a:stretch/>
        </p:blipFill>
        <p:spPr>
          <a:xfrm>
            <a:off x="16053942" y="4257625"/>
            <a:ext cx="1131884" cy="99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c89ad154bd_1_242"/>
          <p:cNvPicPr preferRelativeResize="0"/>
          <p:nvPr/>
        </p:nvPicPr>
        <p:blipFill rotWithShape="1">
          <a:blip r:embed="rId4">
            <a:alphaModFix/>
          </a:blip>
          <a:srcRect b="83859" l="70408" r="15853" t="11177"/>
          <a:stretch/>
        </p:blipFill>
        <p:spPr>
          <a:xfrm>
            <a:off x="13067782" y="2805975"/>
            <a:ext cx="2504919" cy="839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c89ad154bd_1_242"/>
          <p:cNvPicPr preferRelativeResize="0"/>
          <p:nvPr/>
        </p:nvPicPr>
        <p:blipFill rotWithShape="1">
          <a:blip r:embed="rId4">
            <a:alphaModFix/>
          </a:blip>
          <a:srcRect b="83946" l="87081" r="8321" t="11090"/>
          <a:stretch/>
        </p:blipFill>
        <p:spPr>
          <a:xfrm>
            <a:off x="16043090" y="2734362"/>
            <a:ext cx="1093325" cy="10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c89ad154bd_1_242"/>
          <p:cNvPicPr preferRelativeResize="0"/>
          <p:nvPr/>
        </p:nvPicPr>
        <p:blipFill rotWithShape="1">
          <a:blip r:embed="rId4">
            <a:alphaModFix/>
          </a:blip>
          <a:srcRect b="2332" l="3245" r="43723" t="37233"/>
          <a:stretch/>
        </p:blipFill>
        <p:spPr>
          <a:xfrm>
            <a:off x="7070475" y="2498275"/>
            <a:ext cx="6015252" cy="635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2c89ad154bd_1_242"/>
          <p:cNvPicPr preferRelativeResize="0"/>
          <p:nvPr/>
        </p:nvPicPr>
        <p:blipFill rotWithShape="1">
          <a:blip r:embed="rId4">
            <a:alphaModFix/>
          </a:blip>
          <a:srcRect b="52808" l="85198" r="5209" t="37020"/>
          <a:stretch/>
        </p:blipFill>
        <p:spPr>
          <a:xfrm>
            <a:off x="16086251" y="5676150"/>
            <a:ext cx="1007002" cy="9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2c89ad154bd_1_242"/>
          <p:cNvSpPr txBox="1"/>
          <p:nvPr/>
        </p:nvSpPr>
        <p:spPr>
          <a:xfrm>
            <a:off x="2241325" y="1087525"/>
            <a:ext cx="10430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UI Design style guide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2c96ab429f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127" y="1797449"/>
            <a:ext cx="5247498" cy="7871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c96ab429f0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3005" y="1797447"/>
            <a:ext cx="5247498" cy="787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c96ab429f0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874" y="1801238"/>
            <a:ext cx="5247510" cy="787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c96ab429f0_0_9"/>
          <p:cNvSpPr txBox="1"/>
          <p:nvPr/>
        </p:nvSpPr>
        <p:spPr>
          <a:xfrm>
            <a:off x="2241325" y="611700"/>
            <a:ext cx="675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Prototype1_ Home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56" name="Google Shape;456;g2c96ab429f0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2c96ab429f0_0_9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2c96ab429f0_0_9"/>
          <p:cNvSpPr txBox="1"/>
          <p:nvPr/>
        </p:nvSpPr>
        <p:spPr>
          <a:xfrm>
            <a:off x="2494629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홈화면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59" name="Google Shape;459;g2c96ab429f0_0_9"/>
          <p:cNvSpPr txBox="1"/>
          <p:nvPr/>
        </p:nvSpPr>
        <p:spPr>
          <a:xfrm>
            <a:off x="9923725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알림창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0" name="Google Shape;460;g2c96ab429f0_0_9"/>
          <p:cNvSpPr txBox="1"/>
          <p:nvPr/>
        </p:nvSpPr>
        <p:spPr>
          <a:xfrm>
            <a:off x="13968850" y="942575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검색창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g2c96ab429f0_0_9"/>
          <p:cNvSpPr txBox="1"/>
          <p:nvPr/>
        </p:nvSpPr>
        <p:spPr>
          <a:xfrm>
            <a:off x="5595100" y="3767250"/>
            <a:ext cx="3194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로고+직접 제작한 이미지를 사용, 아트보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다 갤러리의 특성을 표현.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462" name="Google Shape;462;g2c96ab429f0_0_9"/>
          <p:cNvSpPr txBox="1"/>
          <p:nvPr/>
        </p:nvSpPr>
        <p:spPr>
          <a:xfrm>
            <a:off x="5595100" y="5412850"/>
            <a:ext cx="2806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전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시중인 전시회 사진을 슬라이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드 형식을 적용,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이미지를 크게 </a:t>
            </a: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볼 수 있게 함.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463" name="Google Shape;463;g2c96ab429f0_0_9"/>
          <p:cNvCxnSpPr/>
          <p:nvPr/>
        </p:nvCxnSpPr>
        <p:spPr>
          <a:xfrm>
            <a:off x="4486100" y="4090725"/>
            <a:ext cx="104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g2c96ab429f0_0_9"/>
          <p:cNvCxnSpPr/>
          <p:nvPr/>
        </p:nvCxnSpPr>
        <p:spPr>
          <a:xfrm>
            <a:off x="4486100" y="5736888"/>
            <a:ext cx="104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5" name="Google Shape;465;g2c96ab429f0_0_9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c96ab429f0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c96ab429f0_7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2c96ab429f0_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37" y="1943444"/>
            <a:ext cx="4618792" cy="6928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2c96ab429f0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589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c96ab429f0_7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7425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c96ab429f0_7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0261" y="1943425"/>
            <a:ext cx="4618802" cy="692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c96ab429f0_7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763" y="1943456"/>
            <a:ext cx="4618792" cy="692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c96ab429f0_7_0"/>
          <p:cNvSpPr/>
          <p:nvPr/>
        </p:nvSpPr>
        <p:spPr>
          <a:xfrm>
            <a:off x="7806925" y="6811175"/>
            <a:ext cx="2670300" cy="24528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g2c96ab429f0_7_0"/>
          <p:cNvPicPr preferRelativeResize="0"/>
          <p:nvPr/>
        </p:nvPicPr>
        <p:blipFill rotWithShape="1">
          <a:blip r:embed="rId9">
            <a:alphaModFix/>
          </a:blip>
          <a:srcRect b="0" l="0" r="0" t="63297"/>
          <a:stretch/>
        </p:blipFill>
        <p:spPr>
          <a:xfrm>
            <a:off x="7806863" y="6724511"/>
            <a:ext cx="2670437" cy="252601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c96ab429f0_7_0"/>
          <p:cNvSpPr txBox="1"/>
          <p:nvPr/>
        </p:nvSpPr>
        <p:spPr>
          <a:xfrm>
            <a:off x="1585333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0" name="Google Shape;480;g2c96ab429f0_7_0"/>
          <p:cNvSpPr txBox="1"/>
          <p:nvPr/>
        </p:nvSpPr>
        <p:spPr>
          <a:xfrm>
            <a:off x="8269075" y="9479200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1" name="Google Shape;481;g2c96ab429f0_7_0"/>
          <p:cNvSpPr txBox="1"/>
          <p:nvPr/>
        </p:nvSpPr>
        <p:spPr>
          <a:xfrm>
            <a:off x="4847609" y="8871675"/>
            <a:ext cx="1907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전시소개_정렬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2" name="Google Shape;482;g2c96ab429f0_7_0"/>
          <p:cNvSpPr txBox="1"/>
          <p:nvPr/>
        </p:nvSpPr>
        <p:spPr>
          <a:xfrm>
            <a:off x="11613826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작가 노트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3" name="Google Shape;483;g2c96ab429f0_7_0"/>
          <p:cNvSpPr txBox="1"/>
          <p:nvPr/>
        </p:nvSpPr>
        <p:spPr>
          <a:xfrm>
            <a:off x="14956662" y="8871675"/>
            <a:ext cx="174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링크 공유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4" name="Google Shape;484;g2c96ab429f0_7_0"/>
          <p:cNvSpPr txBox="1"/>
          <p:nvPr/>
        </p:nvSpPr>
        <p:spPr>
          <a:xfrm>
            <a:off x="2241325" y="611700"/>
            <a:ext cx="6752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Prototype1_ Home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85" name="Google Shape;485;g2c96ab429f0_7_0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96ab429f0_4_10"/>
          <p:cNvSpPr/>
          <p:nvPr/>
        </p:nvSpPr>
        <p:spPr>
          <a:xfrm>
            <a:off x="12166050" y="2542950"/>
            <a:ext cx="2400900" cy="67509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c96ab429f0_4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952" y="2105375"/>
            <a:ext cx="4084898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c96ab429f0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9867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c96ab429f0_4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620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c96ab429f0_4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4534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c96ab429f0_4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125" y="2105375"/>
            <a:ext cx="4084900" cy="612735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c96ab429f0_4_1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Prototype2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안내/예약 상세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497" name="Google Shape;497;g2c96ab429f0_4_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c96ab429f0_4_1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2c96ab429f0_4_10"/>
          <p:cNvSpPr txBox="1"/>
          <p:nvPr/>
        </p:nvSpPr>
        <p:spPr>
          <a:xfrm>
            <a:off x="913625" y="8388978"/>
            <a:ext cx="24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안내 사항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0" name="Google Shape;500;g2c96ab429f0_4_10"/>
          <p:cNvSpPr txBox="1"/>
          <p:nvPr/>
        </p:nvSpPr>
        <p:spPr>
          <a:xfrm>
            <a:off x="3600197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1:1 문의 전송 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1" name="Google Shape;501;g2c96ab429f0_4_10"/>
          <p:cNvSpPr txBox="1"/>
          <p:nvPr/>
        </p:nvSpPr>
        <p:spPr>
          <a:xfrm>
            <a:off x="6406282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 내역_관람예정 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2" name="Google Shape;502;g2c96ab429f0_4_10"/>
          <p:cNvSpPr txBox="1"/>
          <p:nvPr/>
        </p:nvSpPr>
        <p:spPr>
          <a:xfrm>
            <a:off x="9255530" y="8388978"/>
            <a:ext cx="27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 내역 상세보기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3" name="Google Shape;503;g2c96ab429f0_4_10"/>
          <p:cNvSpPr txBox="1"/>
          <p:nvPr/>
        </p:nvSpPr>
        <p:spPr>
          <a:xfrm>
            <a:off x="14817413" y="8388975"/>
            <a:ext cx="248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예매내역_취소/환불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4" name="Google Shape;504;g2c96ab429f0_4_10"/>
          <p:cNvSpPr txBox="1"/>
          <p:nvPr/>
        </p:nvSpPr>
        <p:spPr>
          <a:xfrm>
            <a:off x="16437850" y="9395450"/>
            <a:ext cx="109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05" name="Google Shape;505;g2c96ab429f0_4_10"/>
          <p:cNvPicPr preferRelativeResize="0"/>
          <p:nvPr/>
        </p:nvPicPr>
        <p:blipFill rotWithShape="1">
          <a:blip r:embed="rId9">
            <a:alphaModFix/>
          </a:blip>
          <a:srcRect b="6368" l="0" r="0" t="47679"/>
          <a:stretch/>
        </p:blipFill>
        <p:spPr>
          <a:xfrm>
            <a:off x="12178488" y="2555150"/>
            <a:ext cx="2376000" cy="671446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c96ab429f0_4_10"/>
          <p:cNvSpPr txBox="1"/>
          <p:nvPr/>
        </p:nvSpPr>
        <p:spPr>
          <a:xfrm>
            <a:off x="12398575" y="1157400"/>
            <a:ext cx="5130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예매 취소 버튼 : 부정적 의미는 작게 디자인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507" name="Google Shape;507;g2c96ab429f0_4_10"/>
          <p:cNvCxnSpPr/>
          <p:nvPr/>
        </p:nvCxnSpPr>
        <p:spPr>
          <a:xfrm>
            <a:off x="12002600" y="2736375"/>
            <a:ext cx="23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96ab429f0_14_0"/>
          <p:cNvSpPr/>
          <p:nvPr/>
        </p:nvSpPr>
        <p:spPr>
          <a:xfrm>
            <a:off x="3620756" y="2556125"/>
            <a:ext cx="2391300" cy="68874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2c96ab429f0_14_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Prototype2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안내/예약 상세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14" name="Google Shape;514;g2c96ab429f0_1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2c96ab429f0_14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2c96ab429f0_1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698" y="2105375"/>
            <a:ext cx="4084880" cy="612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c96ab429f0_1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1453" y="2105375"/>
            <a:ext cx="4084880" cy="612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2c96ab429f0_1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208" y="2105375"/>
            <a:ext cx="4084880" cy="61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c96ab429f0_1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2962" y="2105375"/>
            <a:ext cx="4084880" cy="612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2c96ab429f0_14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413" y="2105375"/>
            <a:ext cx="4084880" cy="61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2c96ab429f0_14_0"/>
          <p:cNvSpPr txBox="1"/>
          <p:nvPr/>
        </p:nvSpPr>
        <p:spPr>
          <a:xfrm>
            <a:off x="665615" y="8388978"/>
            <a:ext cx="288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 상세보기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2" name="Google Shape;522;g2c96ab429f0_14_0"/>
          <p:cNvSpPr txBox="1"/>
          <p:nvPr/>
        </p:nvSpPr>
        <p:spPr>
          <a:xfrm>
            <a:off x="6257315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관람완료내역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3" name="Google Shape;523;g2c96ab429f0_14_0"/>
          <p:cNvSpPr txBox="1"/>
          <p:nvPr/>
        </p:nvSpPr>
        <p:spPr>
          <a:xfrm>
            <a:off x="9106560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관람완료 상세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보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g2c96ab429f0_14_0"/>
          <p:cNvSpPr txBox="1"/>
          <p:nvPr/>
        </p:nvSpPr>
        <p:spPr>
          <a:xfrm>
            <a:off x="11955805" y="8388978"/>
            <a:ext cx="260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QR관람권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5" name="Google Shape;525;g2c96ab429f0_14_0"/>
          <p:cNvSpPr txBox="1"/>
          <p:nvPr/>
        </p:nvSpPr>
        <p:spPr>
          <a:xfrm>
            <a:off x="14477751" y="8388978"/>
            <a:ext cx="325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Q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R관람권_ 활성 전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6" name="Google Shape;526;g2c96ab429f0_14_0"/>
          <p:cNvPicPr preferRelativeResize="0"/>
          <p:nvPr/>
        </p:nvPicPr>
        <p:blipFill rotWithShape="1">
          <a:blip r:embed="rId9">
            <a:alphaModFix/>
          </a:blip>
          <a:srcRect b="5266" l="0" r="0" t="39703"/>
          <a:stretch/>
        </p:blipFill>
        <p:spPr>
          <a:xfrm>
            <a:off x="3628406" y="2566938"/>
            <a:ext cx="2376000" cy="68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2c96ab429f0_14_0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cxnSp>
        <p:nvCxnSpPr>
          <p:cNvPr id="528" name="Google Shape;528;g2c96ab429f0_14_0"/>
          <p:cNvCxnSpPr/>
          <p:nvPr/>
        </p:nvCxnSpPr>
        <p:spPr>
          <a:xfrm>
            <a:off x="3389450" y="2736375"/>
            <a:ext cx="231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2c96ab429f0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580" y="1436699"/>
            <a:ext cx="4025820" cy="73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c96ab429f0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2918" y="1397400"/>
            <a:ext cx="4025822" cy="738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c96ab429f0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75" y="1436702"/>
            <a:ext cx="4063200" cy="73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c96ab429f0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615" y="1436702"/>
            <a:ext cx="4063200" cy="73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c96ab429f0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655" y="1436699"/>
            <a:ext cx="4063218" cy="7389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c96ab429f0_4_0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Prototype3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예약하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기/취소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39" name="Google Shape;539;g2c96ab429f0_4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c96ab429f0_4_0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2c96ab429f0_4_0"/>
          <p:cNvSpPr txBox="1"/>
          <p:nvPr/>
        </p:nvSpPr>
        <p:spPr>
          <a:xfrm>
            <a:off x="1009350" y="83889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예매하기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2" name="Google Shape;542;g2c96ab429f0_4_0"/>
          <p:cNvSpPr txBox="1"/>
          <p:nvPr/>
        </p:nvSpPr>
        <p:spPr>
          <a:xfrm>
            <a:off x="4228781" y="8388975"/>
            <a:ext cx="16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3" name="Google Shape;543;g2c96ab429f0_4_0"/>
          <p:cNvSpPr txBox="1"/>
          <p:nvPr/>
        </p:nvSpPr>
        <p:spPr>
          <a:xfrm>
            <a:off x="6277920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4" name="Google Shape;544;g2c96ab429f0_4_0"/>
          <p:cNvSpPr txBox="1"/>
          <p:nvPr/>
        </p:nvSpPr>
        <p:spPr>
          <a:xfrm>
            <a:off x="11766705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결제취소창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5" name="Google Shape;545;g2c96ab429f0_4_0"/>
          <p:cNvSpPr txBox="1"/>
          <p:nvPr/>
        </p:nvSpPr>
        <p:spPr>
          <a:xfrm>
            <a:off x="14622684" y="8388975"/>
            <a:ext cx="26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예매취소완료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6" name="Google Shape;546;g2c96ab429f0_4_0"/>
          <p:cNvSpPr txBox="1"/>
          <p:nvPr/>
        </p:nvSpPr>
        <p:spPr>
          <a:xfrm>
            <a:off x="9059225" y="83889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예매취소하기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47" name="Google Shape;547;g2c96ab429f0_4_0"/>
          <p:cNvSpPr txBox="1"/>
          <p:nvPr/>
        </p:nvSpPr>
        <p:spPr>
          <a:xfrm>
            <a:off x="16838500" y="939545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48" name="Google Shape;548;g2c96ab429f0_4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90712" y="1924929"/>
            <a:ext cx="4163366" cy="619473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c96ab429f0_4_0"/>
          <p:cNvSpPr txBox="1"/>
          <p:nvPr/>
        </p:nvSpPr>
        <p:spPr>
          <a:xfrm>
            <a:off x="11826875" y="1157400"/>
            <a:ext cx="5632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예매 시 사용자가 현재 상태를 알 수 있게 디자인</a:t>
            </a:r>
            <a:endParaRPr sz="20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2c96ab429f0_4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5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c96ab429f0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94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c96ab429f0_4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6263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c96ab429f0_4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7607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c96ab429f0_4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48963" y="1210975"/>
            <a:ext cx="4595500" cy="8358062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c96ab429f0_4_5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Prototype4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회원정보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60" name="Google Shape;560;g2c96ab429f0_4_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2c96ab429f0_4_5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2c96ab429f0_4_5"/>
          <p:cNvSpPr txBox="1"/>
          <p:nvPr/>
        </p:nvSpPr>
        <p:spPr>
          <a:xfrm>
            <a:off x="1129375" y="88716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로그인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3" name="Google Shape;563;g2c96ab429f0_4_5"/>
          <p:cNvSpPr txBox="1"/>
          <p:nvPr/>
        </p:nvSpPr>
        <p:spPr>
          <a:xfrm>
            <a:off x="429265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회원가입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4" name="Google Shape;564;g2c96ab429f0_4_5"/>
          <p:cNvSpPr txBox="1"/>
          <p:nvPr/>
        </p:nvSpPr>
        <p:spPr>
          <a:xfrm>
            <a:off x="766650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 약관동의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5" name="Google Shape;565;g2c96ab429f0_4_5"/>
          <p:cNvSpPr txBox="1"/>
          <p:nvPr/>
        </p:nvSpPr>
        <p:spPr>
          <a:xfrm>
            <a:off x="11024275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정보기입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6" name="Google Shape;566;g2c96ab429f0_4_5"/>
          <p:cNvSpPr txBox="1"/>
          <p:nvPr/>
        </p:nvSpPr>
        <p:spPr>
          <a:xfrm>
            <a:off x="14140150" y="8871663"/>
            <a:ext cx="375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      완료팝업창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7" name="Google Shape;567;g2c96ab429f0_4_5"/>
          <p:cNvSpPr txBox="1"/>
          <p:nvPr/>
        </p:nvSpPr>
        <p:spPr>
          <a:xfrm>
            <a:off x="16838500" y="939545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28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2241325" y="1087525"/>
            <a:ext cx="280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선정이유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89" y="3326478"/>
            <a:ext cx="16565062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857247" y="859000"/>
            <a:ext cx="1686600" cy="13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4728" y="4285189"/>
            <a:ext cx="16565062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/>
          <p:nvPr/>
        </p:nvSpPr>
        <p:spPr>
          <a:xfrm>
            <a:off x="857248" y="2649300"/>
            <a:ext cx="29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주제 :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예약 시스템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57251" y="3533300"/>
            <a:ext cx="61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대상 :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ART BODA gallery 웹 사이트</a:t>
            </a:r>
            <a:endParaRPr sz="24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894725" y="4694875"/>
            <a:ext cx="16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선정 이유</a:t>
            </a:r>
            <a:endParaRPr sz="2400">
              <a:solidFill>
                <a:srgbClr val="333333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16234475" y="9395450"/>
            <a:ext cx="12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02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525" y="4835165"/>
            <a:ext cx="9567425" cy="3794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3"/>
          <p:cNvCxnSpPr/>
          <p:nvPr/>
        </p:nvCxnSpPr>
        <p:spPr>
          <a:xfrm flipH="1" rot="10800000">
            <a:off x="8011625" y="5818845"/>
            <a:ext cx="911400" cy="867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3"/>
          <p:cNvCxnSpPr/>
          <p:nvPr/>
        </p:nvCxnSpPr>
        <p:spPr>
          <a:xfrm>
            <a:off x="15372588" y="4691151"/>
            <a:ext cx="983700" cy="983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3"/>
          <p:cNvSpPr/>
          <p:nvPr/>
        </p:nvSpPr>
        <p:spPr>
          <a:xfrm>
            <a:off x="8084976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894726" y="5496225"/>
            <a:ext cx="735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예약시스템이라는 과업이 주어지면서 팀 원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모두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전시회에 관심이 있다는 것을 중점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으로 조사.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8996151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3"/>
          <p:cNvCxnSpPr/>
          <p:nvPr/>
        </p:nvCxnSpPr>
        <p:spPr>
          <a:xfrm flipH="1" rot="10800000">
            <a:off x="8922800" y="5818845"/>
            <a:ext cx="911400" cy="867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3"/>
          <p:cNvSpPr/>
          <p:nvPr/>
        </p:nvSpPr>
        <p:spPr>
          <a:xfrm>
            <a:off x="15405901" y="7696287"/>
            <a:ext cx="764700" cy="42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932000" y="6899350"/>
            <a:ext cx="7357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극장 이용객 수 감소에 비해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전시회를 방문하는 비중이 높아져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이와 관련된 </a:t>
            </a:r>
            <a:r>
              <a:rPr b="1" lang="en-US" sz="24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전시회 사이트</a:t>
            </a: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를 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주제로 선정.</a:t>
            </a:r>
            <a:endParaRPr sz="2400">
              <a:solidFill>
                <a:srgbClr val="333333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2c96ab429f0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467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2c96ab429f0_5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603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c96ab429f0_5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25" y="1228525"/>
            <a:ext cx="4617118" cy="839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2c96ab429f0_5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4332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2c96ab429f0_5_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493196" y="1228525"/>
            <a:ext cx="4617104" cy="83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2c96ab429f0_5_43"/>
          <p:cNvSpPr txBox="1"/>
          <p:nvPr/>
        </p:nvSpPr>
        <p:spPr>
          <a:xfrm>
            <a:off x="2241326" y="611700"/>
            <a:ext cx="837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Prototype4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_ 회원정보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578" name="Google Shape;578;g2c96ab429f0_5_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c96ab429f0_5_43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2c96ab429f0_5_43"/>
          <p:cNvSpPr txBox="1"/>
          <p:nvPr/>
        </p:nvSpPr>
        <p:spPr>
          <a:xfrm>
            <a:off x="1129388" y="8871663"/>
            <a:ext cx="271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내정보관리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1" name="Google Shape;581;g2c96ab429f0_5_43"/>
          <p:cNvSpPr txBox="1"/>
          <p:nvPr/>
        </p:nvSpPr>
        <p:spPr>
          <a:xfrm>
            <a:off x="3989700" y="8871663"/>
            <a:ext cx="347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   개인정보 변</a:t>
            </a: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경/탈퇴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2" name="Google Shape;582;g2c96ab429f0_5_43"/>
          <p:cNvSpPr txBox="1"/>
          <p:nvPr/>
        </p:nvSpPr>
        <p:spPr>
          <a:xfrm>
            <a:off x="7339050" y="8871663"/>
            <a:ext cx="375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개인 정보 변경_내용기입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3" name="Google Shape;583;g2c96ab429f0_5_43"/>
          <p:cNvSpPr txBox="1"/>
          <p:nvPr/>
        </p:nvSpPr>
        <p:spPr>
          <a:xfrm>
            <a:off x="10972875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회원탈퇴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4" name="Google Shape;584;g2c96ab429f0_5_43"/>
          <p:cNvSpPr txBox="1"/>
          <p:nvPr/>
        </p:nvSpPr>
        <p:spPr>
          <a:xfrm>
            <a:off x="14301750" y="8871663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탈퇴 확인창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85" name="Google Shape;585;g2c96ab429f0_5_43"/>
          <p:cNvSpPr txBox="1"/>
          <p:nvPr/>
        </p:nvSpPr>
        <p:spPr>
          <a:xfrm>
            <a:off x="16881600" y="9395450"/>
            <a:ext cx="64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29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959813402_2_0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c959813402_2_0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92" name="Google Shape;592;g2c959813402_2_0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3" name="Google Shape;593;g2c959813402_2_0"/>
          <p:cNvSpPr txBox="1"/>
          <p:nvPr/>
        </p:nvSpPr>
        <p:spPr>
          <a:xfrm>
            <a:off x="619725" y="9103600"/>
            <a:ext cx="713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전시회에 대한 글이 너무 많아서 읽기 힘들어요.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594" name="Google Shape;594;g2c959813402_2_0"/>
          <p:cNvSpPr txBox="1"/>
          <p:nvPr/>
        </p:nvSpPr>
        <p:spPr>
          <a:xfrm>
            <a:off x="8461225" y="9103600"/>
            <a:ext cx="93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이미지와 간결한 설명으로 구성된 레이아웃을 사용, 가독성을 높인다.</a:t>
            </a:r>
            <a:endParaRPr sz="2200"/>
          </a:p>
        </p:txBody>
      </p:sp>
      <p:pic>
        <p:nvPicPr>
          <p:cNvPr id="595" name="Google Shape;595;g2c959813402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1469950"/>
            <a:ext cx="7258274" cy="755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2c959813402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4662" y="1469950"/>
            <a:ext cx="7258274" cy="7552618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c959813402_2_0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" name="Google Shape;598;g2c959813402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38" y="1469950"/>
            <a:ext cx="7258274" cy="755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959813402_2_10"/>
          <p:cNvSpPr txBox="1"/>
          <p:nvPr/>
        </p:nvSpPr>
        <p:spPr>
          <a:xfrm>
            <a:off x="9049643" y="9103600"/>
            <a:ext cx="855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각 전시회마다 전시중 / 전시마감 / 전시 예정 버튼을 추가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04" name="Google Shape;604;g2c959813402_2_10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05" name="Google Shape;605;g2c959813402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332" y="1480738"/>
            <a:ext cx="7237519" cy="75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2c959813402_2_10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2c959813402_2_10"/>
          <p:cNvSpPr txBox="1"/>
          <p:nvPr/>
        </p:nvSpPr>
        <p:spPr>
          <a:xfrm>
            <a:off x="1183775" y="9103600"/>
            <a:ext cx="64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전시회의 일정을 모르겠어요.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608" name="Google Shape;608;g2c959813402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75" y="1480750"/>
            <a:ext cx="7237519" cy="7531027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c959813402_2_10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c959813402_2_10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</a:t>
            </a: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959813402_2_17"/>
          <p:cNvSpPr/>
          <p:nvPr/>
        </p:nvSpPr>
        <p:spPr>
          <a:xfrm>
            <a:off x="1137775" y="1955863"/>
            <a:ext cx="6580800" cy="65808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2c959813402_2_17"/>
          <p:cNvSpPr txBox="1"/>
          <p:nvPr/>
        </p:nvSpPr>
        <p:spPr>
          <a:xfrm>
            <a:off x="1183775" y="9103600"/>
            <a:ext cx="646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 예약을 어디서 해야하는지 모르겠어요.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17" name="Google Shape;617;g2c959813402_2_17"/>
          <p:cNvSpPr txBox="1"/>
          <p:nvPr/>
        </p:nvSpPr>
        <p:spPr>
          <a:xfrm>
            <a:off x="9300025" y="9103600"/>
            <a:ext cx="763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앱 내에서 한 번에 해결 가능한 예약 시스템을 도입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18" name="Google Shape;618;g2c959813402_2_17"/>
          <p:cNvSpPr/>
          <p:nvPr/>
        </p:nvSpPr>
        <p:spPr>
          <a:xfrm>
            <a:off x="7130873" y="4654050"/>
            <a:ext cx="1434000" cy="9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D5D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g2c959813402_2_17"/>
          <p:cNvPicPr preferRelativeResize="0"/>
          <p:nvPr/>
        </p:nvPicPr>
        <p:blipFill rotWithShape="1">
          <a:blip r:embed="rId3">
            <a:alphaModFix/>
          </a:blip>
          <a:srcRect b="2075" l="14111" r="14835" t="0"/>
          <a:stretch/>
        </p:blipFill>
        <p:spPr>
          <a:xfrm>
            <a:off x="1838513" y="1469975"/>
            <a:ext cx="5157023" cy="739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c959813402_2_17"/>
          <p:cNvPicPr preferRelativeResize="0"/>
          <p:nvPr/>
        </p:nvPicPr>
        <p:blipFill rotWithShape="1">
          <a:blip r:embed="rId4">
            <a:alphaModFix/>
          </a:blip>
          <a:srcRect b="0" l="16408" r="0" t="0"/>
          <a:stretch/>
        </p:blipFill>
        <p:spPr>
          <a:xfrm>
            <a:off x="8657274" y="1469975"/>
            <a:ext cx="6067075" cy="75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c959813402_2_17"/>
          <p:cNvPicPr preferRelativeResize="0"/>
          <p:nvPr/>
        </p:nvPicPr>
        <p:blipFill rotWithShape="1">
          <a:blip r:embed="rId5">
            <a:alphaModFix/>
          </a:blip>
          <a:srcRect b="0" l="0" r="18280" t="0"/>
          <a:stretch/>
        </p:blipFill>
        <p:spPr>
          <a:xfrm>
            <a:off x="11453151" y="1469975"/>
            <a:ext cx="5931177" cy="75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c959813402_2_17"/>
          <p:cNvSpPr txBox="1"/>
          <p:nvPr/>
        </p:nvSpPr>
        <p:spPr>
          <a:xfrm>
            <a:off x="857247" y="3831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3" name="Google Shape;623;g2c959813402_2_17"/>
          <p:cNvSpPr txBox="1"/>
          <p:nvPr/>
        </p:nvSpPr>
        <p:spPr>
          <a:xfrm>
            <a:off x="2241325" y="383075"/>
            <a:ext cx="665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Prototype_ </a:t>
            </a:r>
            <a:r>
              <a:rPr lang="en-US" sz="5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개선방향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2c89ad154bd_1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2291575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c89ad154bd_1_285"/>
          <p:cNvSpPr txBox="1"/>
          <p:nvPr/>
        </p:nvSpPr>
        <p:spPr>
          <a:xfrm>
            <a:off x="2241329" y="1087525"/>
            <a:ext cx="513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체크리스트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30" name="Google Shape;630;g2c89ad154bd_1_285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06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31" name="Google Shape;631;g2c89ad154bd_1_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9097264"/>
            <a:ext cx="16633899" cy="142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g2c89ad154bd_1_285"/>
          <p:cNvCxnSpPr/>
          <p:nvPr/>
        </p:nvCxnSpPr>
        <p:spPr>
          <a:xfrm>
            <a:off x="857250" y="2790350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g2c89ad154bd_1_285"/>
          <p:cNvCxnSpPr/>
          <p:nvPr/>
        </p:nvCxnSpPr>
        <p:spPr>
          <a:xfrm>
            <a:off x="857250" y="3239260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g2c89ad154bd_1_285"/>
          <p:cNvCxnSpPr/>
          <p:nvPr/>
        </p:nvCxnSpPr>
        <p:spPr>
          <a:xfrm>
            <a:off x="857250" y="3688169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g2c89ad154bd_1_285"/>
          <p:cNvCxnSpPr/>
          <p:nvPr/>
        </p:nvCxnSpPr>
        <p:spPr>
          <a:xfrm>
            <a:off x="857250" y="4137079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g2c89ad154bd_1_285"/>
          <p:cNvCxnSpPr/>
          <p:nvPr/>
        </p:nvCxnSpPr>
        <p:spPr>
          <a:xfrm>
            <a:off x="857250" y="458598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g2c89ad154bd_1_285"/>
          <p:cNvCxnSpPr/>
          <p:nvPr/>
        </p:nvCxnSpPr>
        <p:spPr>
          <a:xfrm>
            <a:off x="857250" y="503489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g2c89ad154bd_1_285"/>
          <p:cNvCxnSpPr/>
          <p:nvPr/>
        </p:nvCxnSpPr>
        <p:spPr>
          <a:xfrm>
            <a:off x="857250" y="5483808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g2c89ad154bd_1_285"/>
          <p:cNvCxnSpPr/>
          <p:nvPr/>
        </p:nvCxnSpPr>
        <p:spPr>
          <a:xfrm>
            <a:off x="857250" y="593271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g2c89ad154bd_1_285"/>
          <p:cNvCxnSpPr/>
          <p:nvPr/>
        </p:nvCxnSpPr>
        <p:spPr>
          <a:xfrm>
            <a:off x="857250" y="638162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g2c89ad154bd_1_285"/>
          <p:cNvCxnSpPr/>
          <p:nvPr/>
        </p:nvCxnSpPr>
        <p:spPr>
          <a:xfrm>
            <a:off x="857250" y="6830537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g2c89ad154bd_1_285"/>
          <p:cNvCxnSpPr/>
          <p:nvPr/>
        </p:nvCxnSpPr>
        <p:spPr>
          <a:xfrm>
            <a:off x="857250" y="7279446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g2c89ad154bd_1_285"/>
          <p:cNvCxnSpPr/>
          <p:nvPr/>
        </p:nvCxnSpPr>
        <p:spPr>
          <a:xfrm>
            <a:off x="857250" y="7728356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g2c89ad154bd_1_285"/>
          <p:cNvCxnSpPr/>
          <p:nvPr/>
        </p:nvCxnSpPr>
        <p:spPr>
          <a:xfrm>
            <a:off x="857250" y="8177265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g2c89ad154bd_1_285"/>
          <p:cNvCxnSpPr/>
          <p:nvPr/>
        </p:nvCxnSpPr>
        <p:spPr>
          <a:xfrm>
            <a:off x="857250" y="8626175"/>
            <a:ext cx="106470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6" name="Google Shape;646;g2c89ad154bd_1_285"/>
          <p:cNvGrpSpPr/>
          <p:nvPr/>
        </p:nvGrpSpPr>
        <p:grpSpPr>
          <a:xfrm>
            <a:off x="3047766" y="2347700"/>
            <a:ext cx="7251182" cy="6704800"/>
            <a:chOff x="1314725" y="2347700"/>
            <a:chExt cx="10236000" cy="6704800"/>
          </a:xfrm>
        </p:grpSpPr>
        <p:sp>
          <p:nvSpPr>
            <p:cNvPr id="647" name="Google Shape;647;g2c89ad154bd_1_285"/>
            <p:cNvSpPr txBox="1"/>
            <p:nvPr/>
          </p:nvSpPr>
          <p:spPr>
            <a:xfrm>
              <a:off x="1314725" y="23477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사용자의 행동에 반응하는가? (피드백의 존재 유무)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8" name="Google Shape;648;g2c89ad154bd_1_285"/>
            <p:cNvSpPr txBox="1"/>
            <p:nvPr/>
          </p:nvSpPr>
          <p:spPr>
            <a:xfrm>
              <a:off x="1314725" y="28240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자신의 행동을 확인할 수 있는가? (피드백의 명확성)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49" name="Google Shape;649;g2c89ad154bd_1_285"/>
            <p:cNvSpPr txBox="1"/>
            <p:nvPr/>
          </p:nvSpPr>
          <p:spPr>
            <a:xfrm>
              <a:off x="1314725" y="32729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실생활에서 사용하는 용어인가?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0" name="Google Shape;650;g2c89ad154bd_1_285"/>
            <p:cNvSpPr txBox="1"/>
            <p:nvPr/>
          </p:nvSpPr>
          <p:spPr>
            <a:xfrm>
              <a:off x="1314725" y="37218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사용자의 행동과 동일한 이름을 사용하는가?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1" name="Google Shape;651;g2c89ad154bd_1_285"/>
            <p:cNvSpPr txBox="1"/>
            <p:nvPr/>
          </p:nvSpPr>
          <p:spPr>
            <a:xfrm>
              <a:off x="1314725" y="417071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시스템을 통제하고 있음을 알 수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2" name="Google Shape;652;g2c89ad154bd_1_285"/>
            <p:cNvSpPr txBox="1"/>
            <p:nvPr/>
          </p:nvSpPr>
          <p:spPr>
            <a:xfrm>
              <a:off x="1314725" y="4619625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선택한 행동을 번복할 수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3" name="Google Shape;653;g2c89ad154bd_1_285"/>
            <p:cNvSpPr txBox="1"/>
            <p:nvPr/>
          </p:nvSpPr>
          <p:spPr>
            <a:xfrm>
              <a:off x="1314725" y="506855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메뉴와 명령어의 이름, 약자의 길이 등에 일관성이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4" name="Google Shape;654;g2c89ad154bd_1_285"/>
            <p:cNvSpPr txBox="1"/>
            <p:nvPr/>
          </p:nvSpPr>
          <p:spPr>
            <a:xfrm>
              <a:off x="1314725" y="551745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메뉴, 제시어, 오류 메시지 등에 일관성이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5" name="Google Shape;655;g2c89ad154bd_1_285"/>
            <p:cNvSpPr txBox="1"/>
            <p:nvPr/>
          </p:nvSpPr>
          <p:spPr>
            <a:xfrm>
              <a:off x="1314725" y="596636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사용자가 혼동할 만한 요소를 최소화 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6" name="Google Shape;656;g2c89ad154bd_1_285"/>
            <p:cNvSpPr txBox="1"/>
            <p:nvPr/>
          </p:nvSpPr>
          <p:spPr>
            <a:xfrm>
              <a:off x="1314725" y="6415263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작업 순서나 메뉴 항복을 기억하기 쉽도록 단서를 제공하는가?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7" name="Google Shape;657;g2c89ad154bd_1_285"/>
            <p:cNvSpPr txBox="1"/>
            <p:nvPr/>
          </p:nvSpPr>
          <p:spPr>
            <a:xfrm>
              <a:off x="1314725" y="6864175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논리적인 그룹으로 분류하고 대표 이름을 표시하고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8" name="Google Shape;658;g2c89ad154bd_1_285"/>
            <p:cNvSpPr txBox="1"/>
            <p:nvPr/>
          </p:nvSpPr>
          <p:spPr>
            <a:xfrm>
              <a:off x="1314725" y="73130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각 요소가 명확하게 구분되는가?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59" name="Google Shape;659;g2c89ad154bd_1_285"/>
            <p:cNvSpPr txBox="1"/>
            <p:nvPr/>
          </p:nvSpPr>
          <p:spPr>
            <a:xfrm>
              <a:off x="1314725" y="77619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색상, 서체, 이미지, 메뉴 등이 조화롭게 배치되어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60" name="Google Shape;660;g2c89ad154bd_1_285"/>
            <p:cNvSpPr txBox="1"/>
            <p:nvPr/>
          </p:nvSpPr>
          <p:spPr>
            <a:xfrm>
              <a:off x="1314725" y="8221988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간결한 단어와 구조로 충분한 의미를 전달하고 있는가?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61" name="Google Shape;661;g2c89ad154bd_1_285"/>
            <p:cNvSpPr txBox="1"/>
            <p:nvPr/>
          </p:nvSpPr>
          <p:spPr>
            <a:xfrm>
              <a:off x="1314725" y="8670900"/>
              <a:ext cx="102360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중복되거나 불필요한 자료는 입력하지 않아도 되는가?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grpSp>
        <p:nvGrpSpPr>
          <p:cNvPr id="662" name="Google Shape;662;g2c89ad154bd_1_285"/>
          <p:cNvGrpSpPr/>
          <p:nvPr/>
        </p:nvGrpSpPr>
        <p:grpSpPr>
          <a:xfrm>
            <a:off x="1548000" y="2347700"/>
            <a:ext cx="457500" cy="6704800"/>
            <a:chOff x="1314725" y="2347700"/>
            <a:chExt cx="457500" cy="6704800"/>
          </a:xfrm>
        </p:grpSpPr>
        <p:sp>
          <p:nvSpPr>
            <p:cNvPr id="663" name="Google Shape;663;g2c89ad154bd_1_285"/>
            <p:cNvSpPr txBox="1"/>
            <p:nvPr/>
          </p:nvSpPr>
          <p:spPr>
            <a:xfrm>
              <a:off x="1314725" y="23477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4" name="Google Shape;664;g2c89ad154bd_1_285"/>
            <p:cNvSpPr txBox="1"/>
            <p:nvPr/>
          </p:nvSpPr>
          <p:spPr>
            <a:xfrm>
              <a:off x="1314725" y="28240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2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5" name="Google Shape;665;g2c89ad154bd_1_285"/>
            <p:cNvSpPr txBox="1"/>
            <p:nvPr/>
          </p:nvSpPr>
          <p:spPr>
            <a:xfrm>
              <a:off x="1314725" y="32729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3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6" name="Google Shape;666;g2c89ad154bd_1_285"/>
            <p:cNvSpPr txBox="1"/>
            <p:nvPr/>
          </p:nvSpPr>
          <p:spPr>
            <a:xfrm>
              <a:off x="1314725" y="37218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4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7" name="Google Shape;667;g2c89ad154bd_1_285"/>
            <p:cNvSpPr txBox="1"/>
            <p:nvPr/>
          </p:nvSpPr>
          <p:spPr>
            <a:xfrm>
              <a:off x="1314725" y="41707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5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8" name="Google Shape;668;g2c89ad154bd_1_285"/>
            <p:cNvSpPr txBox="1"/>
            <p:nvPr/>
          </p:nvSpPr>
          <p:spPr>
            <a:xfrm>
              <a:off x="1314725" y="461962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6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69" name="Google Shape;669;g2c89ad154bd_1_285"/>
            <p:cNvSpPr txBox="1"/>
            <p:nvPr/>
          </p:nvSpPr>
          <p:spPr>
            <a:xfrm>
              <a:off x="1314725" y="50685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7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0" name="Google Shape;670;g2c89ad154bd_1_285"/>
            <p:cNvSpPr txBox="1"/>
            <p:nvPr/>
          </p:nvSpPr>
          <p:spPr>
            <a:xfrm>
              <a:off x="1314725" y="55174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8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1" name="Google Shape;671;g2c89ad154bd_1_285"/>
            <p:cNvSpPr txBox="1"/>
            <p:nvPr/>
          </p:nvSpPr>
          <p:spPr>
            <a:xfrm>
              <a:off x="1314725" y="59663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9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2" name="Google Shape;672;g2c89ad154bd_1_285"/>
            <p:cNvSpPr txBox="1"/>
            <p:nvPr/>
          </p:nvSpPr>
          <p:spPr>
            <a:xfrm>
              <a:off x="1314725" y="64152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10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3" name="Google Shape;673;g2c89ad154bd_1_285"/>
            <p:cNvSpPr txBox="1"/>
            <p:nvPr/>
          </p:nvSpPr>
          <p:spPr>
            <a:xfrm>
              <a:off x="1314725" y="686417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11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4" name="Google Shape;674;g2c89ad154bd_1_285"/>
            <p:cNvSpPr txBox="1"/>
            <p:nvPr/>
          </p:nvSpPr>
          <p:spPr>
            <a:xfrm>
              <a:off x="1314725" y="73130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12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5" name="Google Shape;675;g2c89ad154bd_1_285"/>
            <p:cNvSpPr txBox="1"/>
            <p:nvPr/>
          </p:nvSpPr>
          <p:spPr>
            <a:xfrm>
              <a:off x="1314725" y="776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13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6" name="Google Shape;676;g2c89ad154bd_1_285"/>
            <p:cNvSpPr txBox="1"/>
            <p:nvPr/>
          </p:nvSpPr>
          <p:spPr>
            <a:xfrm>
              <a:off x="1314725" y="822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14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77" name="Google Shape;677;g2c89ad154bd_1_285"/>
            <p:cNvSpPr txBox="1"/>
            <p:nvPr/>
          </p:nvSpPr>
          <p:spPr>
            <a:xfrm>
              <a:off x="1314725" y="86709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15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678" name="Google Shape;678;g2c89ad154bd_1_285"/>
          <p:cNvGrpSpPr/>
          <p:nvPr/>
        </p:nvGrpSpPr>
        <p:grpSpPr>
          <a:xfrm>
            <a:off x="11673449" y="2347700"/>
            <a:ext cx="1859875" cy="6704800"/>
            <a:chOff x="1314725" y="2347700"/>
            <a:chExt cx="457500" cy="6704800"/>
          </a:xfrm>
        </p:grpSpPr>
        <p:sp>
          <p:nvSpPr>
            <p:cNvPr id="679" name="Google Shape;679;g2c89ad154bd_1_285"/>
            <p:cNvSpPr txBox="1"/>
            <p:nvPr/>
          </p:nvSpPr>
          <p:spPr>
            <a:xfrm>
              <a:off x="1314725" y="23477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0" name="Google Shape;680;g2c89ad154bd_1_285"/>
            <p:cNvSpPr txBox="1"/>
            <p:nvPr/>
          </p:nvSpPr>
          <p:spPr>
            <a:xfrm>
              <a:off x="1314725" y="28240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1" name="Google Shape;681;g2c89ad154bd_1_285"/>
            <p:cNvSpPr txBox="1"/>
            <p:nvPr/>
          </p:nvSpPr>
          <p:spPr>
            <a:xfrm>
              <a:off x="1314725" y="32729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82" name="Google Shape;682;g2c89ad154bd_1_285"/>
            <p:cNvSpPr txBox="1"/>
            <p:nvPr/>
          </p:nvSpPr>
          <p:spPr>
            <a:xfrm>
              <a:off x="1314725" y="37218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3" name="Google Shape;683;g2c89ad154bd_1_285"/>
            <p:cNvSpPr txBox="1"/>
            <p:nvPr/>
          </p:nvSpPr>
          <p:spPr>
            <a:xfrm>
              <a:off x="1314725" y="417071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4" name="Google Shape;684;g2c89ad154bd_1_285"/>
            <p:cNvSpPr txBox="1"/>
            <p:nvPr/>
          </p:nvSpPr>
          <p:spPr>
            <a:xfrm>
              <a:off x="1314725" y="461962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5" name="Google Shape;685;g2c89ad154bd_1_285"/>
            <p:cNvSpPr txBox="1"/>
            <p:nvPr/>
          </p:nvSpPr>
          <p:spPr>
            <a:xfrm>
              <a:off x="1314725" y="50685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6" name="Google Shape;686;g2c89ad154bd_1_285"/>
            <p:cNvSpPr txBox="1"/>
            <p:nvPr/>
          </p:nvSpPr>
          <p:spPr>
            <a:xfrm>
              <a:off x="1314725" y="551745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7" name="Google Shape;687;g2c89ad154bd_1_285"/>
            <p:cNvSpPr txBox="1"/>
            <p:nvPr/>
          </p:nvSpPr>
          <p:spPr>
            <a:xfrm>
              <a:off x="1314725" y="59663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8" name="Google Shape;688;g2c89ad154bd_1_285"/>
            <p:cNvSpPr txBox="1"/>
            <p:nvPr/>
          </p:nvSpPr>
          <p:spPr>
            <a:xfrm>
              <a:off x="1314725" y="6415263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89" name="Google Shape;689;g2c89ad154bd_1_285"/>
            <p:cNvSpPr txBox="1"/>
            <p:nvPr/>
          </p:nvSpPr>
          <p:spPr>
            <a:xfrm>
              <a:off x="1314725" y="6864175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90" name="Google Shape;690;g2c89ad154bd_1_285"/>
            <p:cNvSpPr txBox="1"/>
            <p:nvPr/>
          </p:nvSpPr>
          <p:spPr>
            <a:xfrm>
              <a:off x="1314725" y="73130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  <p:sp>
          <p:nvSpPr>
            <p:cNvPr id="691" name="Google Shape;691;g2c89ad154bd_1_285"/>
            <p:cNvSpPr txBox="1"/>
            <p:nvPr/>
          </p:nvSpPr>
          <p:spPr>
            <a:xfrm>
              <a:off x="1314725" y="776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92" name="Google Shape;692;g2c89ad154bd_1_285"/>
            <p:cNvSpPr txBox="1"/>
            <p:nvPr/>
          </p:nvSpPr>
          <p:spPr>
            <a:xfrm>
              <a:off x="1314725" y="8221988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693" name="Google Shape;693;g2c89ad154bd_1_285"/>
            <p:cNvSpPr txBox="1"/>
            <p:nvPr/>
          </p:nvSpPr>
          <p:spPr>
            <a:xfrm>
              <a:off x="1314725" y="8670900"/>
              <a:ext cx="457500" cy="3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800">
                  <a:solidFill>
                    <a:schemeClr val="dk1"/>
                  </a:solidFill>
                  <a:latin typeface="Noto Sans"/>
                  <a:ea typeface="Noto Sans"/>
                  <a:cs typeface="Noto Sans"/>
                  <a:sym typeface="Noto Sans"/>
                </a:rPr>
                <a:t>△</a:t>
              </a:r>
              <a:endParaRPr b="1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cxnSp>
        <p:nvCxnSpPr>
          <p:cNvPr id="694" name="Google Shape;694;g2c89ad154bd_1_285"/>
          <p:cNvCxnSpPr/>
          <p:nvPr/>
        </p:nvCxnSpPr>
        <p:spPr>
          <a:xfrm>
            <a:off x="11504150" y="2790350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g2c89ad154bd_1_285"/>
          <p:cNvCxnSpPr/>
          <p:nvPr/>
        </p:nvCxnSpPr>
        <p:spPr>
          <a:xfrm>
            <a:off x="11504150" y="3239260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g2c89ad154bd_1_285"/>
          <p:cNvCxnSpPr/>
          <p:nvPr/>
        </p:nvCxnSpPr>
        <p:spPr>
          <a:xfrm>
            <a:off x="11504150" y="3688169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g2c89ad154bd_1_285"/>
          <p:cNvCxnSpPr/>
          <p:nvPr/>
        </p:nvCxnSpPr>
        <p:spPr>
          <a:xfrm>
            <a:off x="11504150" y="4137079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g2c89ad154bd_1_285"/>
          <p:cNvCxnSpPr/>
          <p:nvPr/>
        </p:nvCxnSpPr>
        <p:spPr>
          <a:xfrm>
            <a:off x="11504150" y="4585988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g2c89ad154bd_1_285"/>
          <p:cNvCxnSpPr/>
          <p:nvPr/>
        </p:nvCxnSpPr>
        <p:spPr>
          <a:xfrm>
            <a:off x="11504150" y="5034898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g2c89ad154bd_1_285"/>
          <p:cNvCxnSpPr/>
          <p:nvPr/>
        </p:nvCxnSpPr>
        <p:spPr>
          <a:xfrm>
            <a:off x="11504150" y="5483808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g2c89ad154bd_1_285"/>
          <p:cNvCxnSpPr/>
          <p:nvPr/>
        </p:nvCxnSpPr>
        <p:spPr>
          <a:xfrm>
            <a:off x="11504150" y="5932717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g2c89ad154bd_1_285"/>
          <p:cNvCxnSpPr/>
          <p:nvPr/>
        </p:nvCxnSpPr>
        <p:spPr>
          <a:xfrm>
            <a:off x="11504150" y="6381627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g2c89ad154bd_1_285"/>
          <p:cNvCxnSpPr/>
          <p:nvPr/>
        </p:nvCxnSpPr>
        <p:spPr>
          <a:xfrm>
            <a:off x="11504150" y="6830537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g2c89ad154bd_1_285"/>
          <p:cNvCxnSpPr/>
          <p:nvPr/>
        </p:nvCxnSpPr>
        <p:spPr>
          <a:xfrm>
            <a:off x="11504150" y="7279446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g2c89ad154bd_1_285"/>
          <p:cNvCxnSpPr/>
          <p:nvPr/>
        </p:nvCxnSpPr>
        <p:spPr>
          <a:xfrm>
            <a:off x="11504150" y="7728356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g2c89ad154bd_1_285"/>
          <p:cNvCxnSpPr/>
          <p:nvPr/>
        </p:nvCxnSpPr>
        <p:spPr>
          <a:xfrm>
            <a:off x="11504150" y="8177265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g2c89ad154bd_1_285"/>
          <p:cNvCxnSpPr/>
          <p:nvPr/>
        </p:nvCxnSpPr>
        <p:spPr>
          <a:xfrm>
            <a:off x="11504150" y="8626175"/>
            <a:ext cx="2198400" cy="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g2c89ad154bd_1_285"/>
          <p:cNvCxnSpPr/>
          <p:nvPr/>
        </p:nvCxnSpPr>
        <p:spPr>
          <a:xfrm>
            <a:off x="2742325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g2c89ad154bd_1_285"/>
          <p:cNvCxnSpPr/>
          <p:nvPr/>
        </p:nvCxnSpPr>
        <p:spPr>
          <a:xfrm>
            <a:off x="11504225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g2c89ad154bd_1_285"/>
          <p:cNvCxnSpPr/>
          <p:nvPr/>
        </p:nvCxnSpPr>
        <p:spPr>
          <a:xfrm>
            <a:off x="13702550" y="2292850"/>
            <a:ext cx="0" cy="6826500"/>
          </a:xfrm>
          <a:prstGeom prst="straightConnector1">
            <a:avLst/>
          </a:prstGeom>
          <a:noFill/>
          <a:ln cap="flat" cmpd="sng" w="9525">
            <a:solidFill>
              <a:srgbClr val="C1C1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g2c89ad154bd_1_285"/>
          <p:cNvSpPr txBox="1"/>
          <p:nvPr/>
        </p:nvSpPr>
        <p:spPr>
          <a:xfrm>
            <a:off x="12773025" y="1735825"/>
            <a:ext cx="4686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항목에 대한 답은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O,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△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로 응답.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2c89ad154bd_1_285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13" name="Google Shape;713;g2c89ad154bd_1_285"/>
          <p:cNvSpPr txBox="1"/>
          <p:nvPr/>
        </p:nvSpPr>
        <p:spPr>
          <a:xfrm>
            <a:off x="13858200" y="2556500"/>
            <a:ext cx="4225800" cy="6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실생활에서 사용하는 용어인가?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전시회에서 사용하는 특정 단어와    영어로 구성되어있는 용어들이 실생활에서 사용하기에는 거리감이 있어 세모로 표시하였습니다.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14.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간결한 단어와 구조로 충분한 의미를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전달하고 있는가?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행간과 문단에 신경써서 가독성을 높였지만, 전시 작품에 관련된 설명은 간결한 단어와 구조로 구성하기보다,  작품을 구체적으로 설명해 관람객들에게 의미를 전달하는게 보편적이기 때문에 세모로 표시하였습니다.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15. </a:t>
            </a: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중복되거나 불필요한 자료는 입력하지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    않아도 되는가?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-US" sz="1500">
                <a:solidFill>
                  <a:schemeClr val="dk1"/>
                </a:solidFill>
              </a:rPr>
              <a:t>전시회 관람을 위해 필요한 개인정보수집과,예매,취소등으로 발생하는 계좌번호와 비밀번호 입력 등 중복적으로 확인하고 입력해야하는 자료가 발생해 세모로 표시했습니다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c89ad154bd_1_275"/>
          <p:cNvSpPr txBox="1"/>
          <p:nvPr/>
        </p:nvSpPr>
        <p:spPr>
          <a:xfrm>
            <a:off x="4190700" y="4210800"/>
            <a:ext cx="9906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0">
                <a:solidFill>
                  <a:srgbClr val="5D5D5D"/>
                </a:solidFill>
              </a:rPr>
              <a:t>Q &amp; A</a:t>
            </a:r>
            <a:endParaRPr b="1" sz="13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9b086b2ca_4_19"/>
          <p:cNvSpPr/>
          <p:nvPr/>
        </p:nvSpPr>
        <p:spPr>
          <a:xfrm>
            <a:off x="9813325" y="3980975"/>
            <a:ext cx="7062000" cy="472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724" name="Google Shape;724;g2c9b086b2ca_4_19"/>
          <p:cNvSpPr/>
          <p:nvPr/>
        </p:nvSpPr>
        <p:spPr>
          <a:xfrm>
            <a:off x="2605825" y="4137250"/>
            <a:ext cx="3460200" cy="4770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725" name="Google Shape;725;g2c9b086b2ca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1910575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2c9b086b2ca_4_19"/>
          <p:cNvSpPr txBox="1"/>
          <p:nvPr/>
        </p:nvSpPr>
        <p:spPr>
          <a:xfrm>
            <a:off x="2241329" y="706525"/>
            <a:ext cx="5136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질의 응답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27" name="Google Shape;727;g2c9b086b2ca_4_19"/>
          <p:cNvSpPr txBox="1"/>
          <p:nvPr/>
        </p:nvSpPr>
        <p:spPr>
          <a:xfrm>
            <a:off x="857247" y="706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07</a:t>
            </a:r>
            <a:endParaRPr b="1" sz="5000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28" name="Google Shape;728;g2c9b086b2ca_4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0" y="9097264"/>
            <a:ext cx="16633899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g2c9b086b2ca_4_19"/>
          <p:cNvSpPr txBox="1"/>
          <p:nvPr/>
        </p:nvSpPr>
        <p:spPr>
          <a:xfrm>
            <a:off x="13858200" y="9395450"/>
            <a:ext cx="367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34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730" name="Google Shape;730;g2c9b086b2ca_4_19"/>
          <p:cNvSpPr txBox="1"/>
          <p:nvPr/>
        </p:nvSpPr>
        <p:spPr>
          <a:xfrm>
            <a:off x="857250" y="2266925"/>
            <a:ext cx="7236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*Q1 : </a:t>
            </a: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일반 가입이라고 되어있던데 일반 가입말고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또 다른가입이 있나요?</a:t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A1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: 다른 가입이 있는 것은 아니고, 일반적으로 가입하는 형식과 같아서 일반 가입이라고 하였습니다.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1" name="Google Shape;731;g2c9b086b2ca_4_19"/>
          <p:cNvSpPr txBox="1"/>
          <p:nvPr/>
        </p:nvSpPr>
        <p:spPr>
          <a:xfrm>
            <a:off x="9243425" y="2266925"/>
            <a:ext cx="860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* Q2 : </a:t>
            </a:r>
            <a:r>
              <a:rPr lang="en-US" sz="22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메인컬러 말고 서브컬러는 어디에 사용했나요? </a:t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A2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: ? , ! 아이콘 강조해야하는 부분(베이지)이랑 예매 완료,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취소가능 등의 상태를 나타내는부분은 확인이 쉽도록 레드컬러를 사용하였습니다.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32" name="Google Shape;732;g2c9b086b2ca_4_19"/>
          <p:cNvPicPr preferRelativeResize="0"/>
          <p:nvPr/>
        </p:nvPicPr>
        <p:blipFill rotWithShape="1">
          <a:blip r:embed="rId4">
            <a:alphaModFix/>
          </a:blip>
          <a:srcRect b="31195" l="0" r="0" t="0"/>
          <a:stretch/>
        </p:blipFill>
        <p:spPr>
          <a:xfrm>
            <a:off x="2843337" y="4300748"/>
            <a:ext cx="2993825" cy="4365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g2c9b086b2ca_4_19"/>
          <p:cNvCxnSpPr/>
          <p:nvPr/>
        </p:nvCxnSpPr>
        <p:spPr>
          <a:xfrm>
            <a:off x="8660425" y="2220513"/>
            <a:ext cx="0" cy="658110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4" name="Google Shape;734;g2c9b086b2ca_4_19"/>
          <p:cNvPicPr preferRelativeResize="0"/>
          <p:nvPr/>
        </p:nvPicPr>
        <p:blipFill rotWithShape="1">
          <a:blip r:embed="rId5">
            <a:alphaModFix/>
          </a:blip>
          <a:srcRect b="58170" l="0" r="0" t="32619"/>
          <a:stretch/>
        </p:blipFill>
        <p:spPr>
          <a:xfrm>
            <a:off x="10013000" y="4136609"/>
            <a:ext cx="3460200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c9b086b2ca_4_19"/>
          <p:cNvPicPr preferRelativeResize="0"/>
          <p:nvPr/>
        </p:nvPicPr>
        <p:blipFill rotWithShape="1">
          <a:blip r:embed="rId5">
            <a:alphaModFix/>
          </a:blip>
          <a:srcRect b="21135" l="0" r="0" t="63921"/>
          <a:stretch/>
        </p:blipFill>
        <p:spPr>
          <a:xfrm>
            <a:off x="10013000" y="5875551"/>
            <a:ext cx="3460200" cy="26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c9b086b2ca_4_19"/>
          <p:cNvSpPr/>
          <p:nvPr/>
        </p:nvSpPr>
        <p:spPr>
          <a:xfrm>
            <a:off x="9956400" y="6337300"/>
            <a:ext cx="6210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7" name="Google Shape;737;g2c9b086b2ca_4_19"/>
          <p:cNvPicPr preferRelativeResize="0"/>
          <p:nvPr/>
        </p:nvPicPr>
        <p:blipFill rotWithShape="1">
          <a:blip r:embed="rId6">
            <a:alphaModFix/>
          </a:blip>
          <a:srcRect b="52017" l="0" r="0" t="34217"/>
          <a:stretch/>
        </p:blipFill>
        <p:spPr>
          <a:xfrm>
            <a:off x="13813300" y="4136601"/>
            <a:ext cx="2823600" cy="239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c9b086b2ca_4_19"/>
          <p:cNvPicPr preferRelativeResize="0"/>
          <p:nvPr/>
        </p:nvPicPr>
        <p:blipFill rotWithShape="1">
          <a:blip r:embed="rId7">
            <a:alphaModFix/>
          </a:blip>
          <a:srcRect b="49814" l="0" r="0" t="39326"/>
          <a:stretch/>
        </p:blipFill>
        <p:spPr>
          <a:xfrm>
            <a:off x="13813300" y="6648422"/>
            <a:ext cx="2823600" cy="188575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2c9b086b2ca_4_19"/>
          <p:cNvSpPr/>
          <p:nvPr/>
        </p:nvSpPr>
        <p:spPr>
          <a:xfrm>
            <a:off x="9956400" y="4260075"/>
            <a:ext cx="6210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g2c9b086b2ca_4_19"/>
          <p:cNvSpPr/>
          <p:nvPr/>
        </p:nvSpPr>
        <p:spPr>
          <a:xfrm>
            <a:off x="15037375" y="7934125"/>
            <a:ext cx="9495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g2c9b086b2ca_4_19"/>
          <p:cNvSpPr/>
          <p:nvPr/>
        </p:nvSpPr>
        <p:spPr>
          <a:xfrm>
            <a:off x="15037375" y="5814400"/>
            <a:ext cx="949500" cy="522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2c9b086b2ca_4_19"/>
          <p:cNvSpPr/>
          <p:nvPr/>
        </p:nvSpPr>
        <p:spPr>
          <a:xfrm>
            <a:off x="2843325" y="5866975"/>
            <a:ext cx="2994000" cy="57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c9b086b2ca_4_140"/>
          <p:cNvSpPr txBox="1"/>
          <p:nvPr/>
        </p:nvSpPr>
        <p:spPr>
          <a:xfrm>
            <a:off x="4190700" y="4210800"/>
            <a:ext cx="99066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0">
                <a:solidFill>
                  <a:srgbClr val="5D5D5D"/>
                </a:solidFill>
              </a:rPr>
              <a:t>감사합니다</a:t>
            </a:r>
            <a:endParaRPr b="1" sz="13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90fca05f9_0_13"/>
          <p:cNvSpPr/>
          <p:nvPr/>
        </p:nvSpPr>
        <p:spPr>
          <a:xfrm>
            <a:off x="825900" y="2497250"/>
            <a:ext cx="66810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c90fca05f9_0_13"/>
          <p:cNvSpPr/>
          <p:nvPr/>
        </p:nvSpPr>
        <p:spPr>
          <a:xfrm>
            <a:off x="7693275" y="2456975"/>
            <a:ext cx="9766500" cy="664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2c90fca05f9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c90fca05f9_0_13"/>
          <p:cNvSpPr txBox="1"/>
          <p:nvPr/>
        </p:nvSpPr>
        <p:spPr>
          <a:xfrm>
            <a:off x="2241325" y="1087525"/>
            <a:ext cx="782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리서치1_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아트보다 갤러리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7" name="Google Shape;147;g2c90fca05f9_0_13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c90fca05f9_0_13"/>
          <p:cNvSpPr txBox="1"/>
          <p:nvPr/>
        </p:nvSpPr>
        <p:spPr>
          <a:xfrm>
            <a:off x="4656175" y="3490625"/>
            <a:ext cx="299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사이트 내부에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예약 시스템이 없음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49" name="Google Shape;149;g2c90fca05f9_0_13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03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50" name="Google Shape;150;g2c90fca05f9_0_13"/>
          <p:cNvPicPr preferRelativeResize="0"/>
          <p:nvPr/>
        </p:nvPicPr>
        <p:blipFill rotWithShape="1">
          <a:blip r:embed="rId4">
            <a:alphaModFix/>
          </a:blip>
          <a:srcRect b="9994" l="0" r="0" t="5014"/>
          <a:stretch/>
        </p:blipFill>
        <p:spPr>
          <a:xfrm>
            <a:off x="1098688" y="2719213"/>
            <a:ext cx="3320839" cy="61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c90fca05f9_0_13"/>
          <p:cNvSpPr txBox="1"/>
          <p:nvPr/>
        </p:nvSpPr>
        <p:spPr>
          <a:xfrm>
            <a:off x="4656175" y="2800325"/>
            <a:ext cx="1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문제점1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2" name="Google Shape;152;g2c90fca05f9_0_13"/>
          <p:cNvSpPr txBox="1"/>
          <p:nvPr/>
        </p:nvSpPr>
        <p:spPr>
          <a:xfrm>
            <a:off x="14332575" y="3490700"/>
            <a:ext cx="2210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작은 폰트 사</a:t>
            </a: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용,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가독성이 떨어짐</a:t>
            </a:r>
            <a:endParaRPr sz="2000">
              <a:solidFill>
                <a:srgbClr val="5D5D5D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53" name="Google Shape;153;g2c90fca05f9_0_13"/>
          <p:cNvSpPr txBox="1"/>
          <p:nvPr/>
        </p:nvSpPr>
        <p:spPr>
          <a:xfrm>
            <a:off x="14332575" y="2800400"/>
            <a:ext cx="153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문제점2</a:t>
            </a:r>
            <a:endParaRPr b="1" sz="2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4" name="Google Shape;154;g2c90fca05f9_0_13"/>
          <p:cNvPicPr preferRelativeResize="0"/>
          <p:nvPr/>
        </p:nvPicPr>
        <p:blipFill rotWithShape="1">
          <a:blip r:embed="rId5">
            <a:alphaModFix/>
          </a:blip>
          <a:srcRect b="7706" l="0" r="0" t="0"/>
          <a:stretch/>
        </p:blipFill>
        <p:spPr>
          <a:xfrm>
            <a:off x="7931550" y="2719225"/>
            <a:ext cx="2968455" cy="592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c90fca05f9_0_13"/>
          <p:cNvPicPr preferRelativeResize="0"/>
          <p:nvPr/>
        </p:nvPicPr>
        <p:blipFill rotWithShape="1">
          <a:blip r:embed="rId6">
            <a:alphaModFix/>
          </a:blip>
          <a:srcRect b="3053" l="0" r="0" t="0"/>
          <a:stretch/>
        </p:blipFill>
        <p:spPr>
          <a:xfrm>
            <a:off x="11055869" y="2719225"/>
            <a:ext cx="2968455" cy="62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89ad154bd_1_129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c89ad154bd_1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c89ad154bd_1_129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c89ad154bd_1_129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04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64" name="Google Shape;164;g2c89ad154bd_1_129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5" name="Google Shape;165;g2c89ad154bd_1_129"/>
          <p:cNvSpPr txBox="1"/>
          <p:nvPr/>
        </p:nvSpPr>
        <p:spPr>
          <a:xfrm>
            <a:off x="10404475" y="4101375"/>
            <a:ext cx="662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66" name="Google Shape;166;g2c89ad154bd_1_129"/>
          <p:cNvSpPr txBox="1"/>
          <p:nvPr/>
        </p:nvSpPr>
        <p:spPr>
          <a:xfrm>
            <a:off x="10404475" y="2882100"/>
            <a:ext cx="208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대림미술관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7" name="Google Shape;167;g2c89ad154bd_1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600" y="2719213"/>
            <a:ext cx="2823590" cy="61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89ad154bd_1_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700" y="2719213"/>
            <a:ext cx="2823600" cy="611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89ad154bd_1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150" y="2719213"/>
            <a:ext cx="2823600" cy="611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c89ad154bd_1_129"/>
          <p:cNvSpPr/>
          <p:nvPr/>
        </p:nvSpPr>
        <p:spPr>
          <a:xfrm>
            <a:off x="4169425" y="6302750"/>
            <a:ext cx="1454100" cy="137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c89ad154bd_1_129"/>
          <p:cNvSpPr txBox="1"/>
          <p:nvPr/>
        </p:nvSpPr>
        <p:spPr>
          <a:xfrm>
            <a:off x="11337625" y="4101375"/>
            <a:ext cx="5833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존재하며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 눈에 들어오는 직관적인 디자인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메인 페이지의 터치 영역이 폰트에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한정되어 있어 불편함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티켓 선물하기 등의 공유 서비스 좋음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한정된 장소로 인한 전시회 종류 부족으로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장기 사용자 만들기 어려움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59813402_1_0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2c95981340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c959813402_1_0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c959813402_1_0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05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80" name="Google Shape;180;g2c959813402_1_0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81" name="Google Shape;181;g2c95981340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700" y="2751175"/>
            <a:ext cx="2823600" cy="62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c959813402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031" y="2751175"/>
            <a:ext cx="2881093" cy="62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c95981340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855" y="2729975"/>
            <a:ext cx="2881093" cy="623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c959813402_1_0"/>
          <p:cNvSpPr txBox="1"/>
          <p:nvPr/>
        </p:nvSpPr>
        <p:spPr>
          <a:xfrm>
            <a:off x="10404475" y="2882100"/>
            <a:ext cx="208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아트가이드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5" name="Google Shape;185;g2c959813402_1_0"/>
          <p:cNvSpPr txBox="1"/>
          <p:nvPr/>
        </p:nvSpPr>
        <p:spPr>
          <a:xfrm>
            <a:off x="10404475" y="4101375"/>
            <a:ext cx="669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86" name="Google Shape;186;g2c959813402_1_0"/>
          <p:cNvSpPr/>
          <p:nvPr/>
        </p:nvSpPr>
        <p:spPr>
          <a:xfrm>
            <a:off x="1098700" y="3189875"/>
            <a:ext cx="2823600" cy="157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c959813402_1_0"/>
          <p:cNvSpPr/>
          <p:nvPr/>
        </p:nvSpPr>
        <p:spPr>
          <a:xfrm>
            <a:off x="4141775" y="6845050"/>
            <a:ext cx="2823600" cy="461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c959813402_1_0"/>
          <p:cNvSpPr txBox="1"/>
          <p:nvPr/>
        </p:nvSpPr>
        <p:spPr>
          <a:xfrm>
            <a:off x="11337625" y="4101375"/>
            <a:ext cx="5757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전시에 관련된 전시중, 마감,무료,예정이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카테고리로 표시되어 있음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없고, 외부링크로 연결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다른 사용자들의 리뷰 참조 가능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전시회나 새로운 정보가 지속적으로 생김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59813402_2_79"/>
          <p:cNvSpPr/>
          <p:nvPr/>
        </p:nvSpPr>
        <p:spPr>
          <a:xfrm>
            <a:off x="825900" y="2497250"/>
            <a:ext cx="16633800" cy="660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2c959813402_2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c959813402_2_79"/>
          <p:cNvSpPr txBox="1"/>
          <p:nvPr/>
        </p:nvSpPr>
        <p:spPr>
          <a:xfrm>
            <a:off x="857247" y="10876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c959813402_2_79"/>
          <p:cNvSpPr txBox="1"/>
          <p:nvPr/>
        </p:nvSpPr>
        <p:spPr>
          <a:xfrm>
            <a:off x="16470925" y="9395450"/>
            <a:ext cx="10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06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97" name="Google Shape;197;g2c959813402_2_79"/>
          <p:cNvSpPr txBox="1"/>
          <p:nvPr/>
        </p:nvSpPr>
        <p:spPr>
          <a:xfrm>
            <a:off x="2241324" y="1087600"/>
            <a:ext cx="12069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리서치2_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벤치마킹 사이트 및 앱(SWOT)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98" name="Google Shape;198;g2c959813402_2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234" y="2752874"/>
            <a:ext cx="2806666" cy="6076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c959813402_2_79"/>
          <p:cNvSpPr txBox="1"/>
          <p:nvPr/>
        </p:nvSpPr>
        <p:spPr>
          <a:xfrm>
            <a:off x="10404475" y="2882100"/>
            <a:ext cx="198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아트맵</a:t>
            </a:r>
            <a:endParaRPr b="1" sz="27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0" name="Google Shape;200;g2c959813402_2_79"/>
          <p:cNvSpPr/>
          <p:nvPr/>
        </p:nvSpPr>
        <p:spPr>
          <a:xfrm>
            <a:off x="5528700" y="6773950"/>
            <a:ext cx="1435200" cy="530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g2c959813402_2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498" y="2752863"/>
            <a:ext cx="2806676" cy="607619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c959813402_2_79"/>
          <p:cNvSpPr/>
          <p:nvPr/>
        </p:nvSpPr>
        <p:spPr>
          <a:xfrm>
            <a:off x="6388200" y="5896050"/>
            <a:ext cx="575700" cy="365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c959813402_2_79"/>
          <p:cNvSpPr txBox="1"/>
          <p:nvPr/>
        </p:nvSpPr>
        <p:spPr>
          <a:xfrm>
            <a:off x="11337625" y="4101375"/>
            <a:ext cx="55008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레이아웃 구성이 잘 되어 있어서 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사용자에게 편리성을 줌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내부에 예약 시스템이 없고, 외부링크로 연결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사용자의 관심과 취향 분석 가능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온라인 예술 플랫폼들과의 경쟁 치열</a:t>
            </a:r>
            <a:endParaRPr sz="21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pic>
        <p:nvPicPr>
          <p:cNvPr id="204" name="Google Shape;204;g2c959813402_2_79"/>
          <p:cNvPicPr preferRelativeResize="0"/>
          <p:nvPr/>
        </p:nvPicPr>
        <p:blipFill rotWithShape="1">
          <a:blip r:embed="rId6">
            <a:alphaModFix/>
          </a:blip>
          <a:srcRect b="29726" l="0" r="0" t="14300"/>
          <a:stretch/>
        </p:blipFill>
        <p:spPr>
          <a:xfrm>
            <a:off x="1112975" y="2752875"/>
            <a:ext cx="2806676" cy="340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c959813402_2_79"/>
          <p:cNvPicPr preferRelativeResize="0"/>
          <p:nvPr/>
        </p:nvPicPr>
        <p:blipFill rotWithShape="1">
          <a:blip r:embed="rId7">
            <a:alphaModFix/>
          </a:blip>
          <a:srcRect b="20389" l="0" r="0" t="26964"/>
          <a:stretch/>
        </p:blipFill>
        <p:spPr>
          <a:xfrm>
            <a:off x="1112975" y="5630225"/>
            <a:ext cx="2806676" cy="319883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c959813402_2_79"/>
          <p:cNvSpPr txBox="1"/>
          <p:nvPr/>
        </p:nvSpPr>
        <p:spPr>
          <a:xfrm>
            <a:off x="10404475" y="4101375"/>
            <a:ext cx="669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S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</a:t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333333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c89ad154bd_1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858287"/>
            <a:ext cx="6999762" cy="70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c89ad154bd_1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0125" y="1858300"/>
            <a:ext cx="9149676" cy="70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c89ad154bd_1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c89ad154bd_1_255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07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15" name="Google Shape;215;g2c89ad154bd_1_255"/>
          <p:cNvSpPr txBox="1"/>
          <p:nvPr/>
        </p:nvSpPr>
        <p:spPr>
          <a:xfrm>
            <a:off x="2241333" y="611699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타겟층</a:t>
            </a: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_ </a:t>
            </a:r>
            <a:r>
              <a:rPr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참고자료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16" name="Google Shape;216;g2c89ad154bd_1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c89ad154bd_1_255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89ad154bd_1_255"/>
          <p:cNvSpPr/>
          <p:nvPr/>
        </p:nvSpPr>
        <p:spPr>
          <a:xfrm>
            <a:off x="2457075" y="4775925"/>
            <a:ext cx="1086600" cy="14490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c89ad154bd_1_255"/>
          <p:cNvSpPr/>
          <p:nvPr/>
        </p:nvSpPr>
        <p:spPr>
          <a:xfrm>
            <a:off x="4972900" y="4775925"/>
            <a:ext cx="1056600" cy="14490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c89ad154bd_1_255"/>
          <p:cNvSpPr/>
          <p:nvPr/>
        </p:nvSpPr>
        <p:spPr>
          <a:xfrm>
            <a:off x="9068800" y="4290775"/>
            <a:ext cx="1038000" cy="10380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89ad154bd_1_51"/>
          <p:cNvSpPr/>
          <p:nvPr/>
        </p:nvSpPr>
        <p:spPr>
          <a:xfrm>
            <a:off x="9921500" y="6526825"/>
            <a:ext cx="6850800" cy="137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c89ad154bd_1_51"/>
          <p:cNvSpPr/>
          <p:nvPr/>
        </p:nvSpPr>
        <p:spPr>
          <a:xfrm>
            <a:off x="1260225" y="6526825"/>
            <a:ext cx="6850800" cy="13710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c89ad154bd_1_51"/>
          <p:cNvSpPr txBox="1"/>
          <p:nvPr/>
        </p:nvSpPr>
        <p:spPr>
          <a:xfrm>
            <a:off x="2241330" y="611700"/>
            <a:ext cx="442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페르소나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28" name="Google Shape;228;g2c89ad154bd_1_51"/>
          <p:cNvPicPr preferRelativeResize="0"/>
          <p:nvPr/>
        </p:nvPicPr>
        <p:blipFill rotWithShape="1">
          <a:blip r:embed="rId3">
            <a:alphaModFix/>
          </a:blip>
          <a:srcRect b="527" l="0" r="0" t="0"/>
          <a:stretch/>
        </p:blipFill>
        <p:spPr>
          <a:xfrm>
            <a:off x="1238250" y="1978450"/>
            <a:ext cx="3126400" cy="41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c89ad154bd_1_51"/>
          <p:cNvSpPr txBox="1"/>
          <p:nvPr/>
        </p:nvSpPr>
        <p:spPr>
          <a:xfrm>
            <a:off x="4704700" y="2083261"/>
            <a:ext cx="47094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Profile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이서아 /  25살 / 여성 / 4인가구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IOS / 아이폰 - 인스타그램, 카카오톡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g2c89ad154bd_1_51"/>
          <p:cNvSpPr txBox="1"/>
          <p:nvPr/>
        </p:nvSpPr>
        <p:spPr>
          <a:xfrm>
            <a:off x="4704700" y="3759725"/>
            <a:ext cx="10920600" cy="13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Behavior</a:t>
            </a:r>
            <a:endParaRPr b="1"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·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트렌드에 민감하고, 인스타 스토리를 자주 올린다. 휴대폰을 많이 사용한다.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 전화하는 것을 별로 </a:t>
            </a: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좋아하지 않는다. </a:t>
            </a:r>
            <a:endParaRPr sz="18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g2c89ad154bd_1_51"/>
          <p:cNvSpPr txBox="1"/>
          <p:nvPr/>
        </p:nvSpPr>
        <p:spPr>
          <a:xfrm>
            <a:off x="1487375" y="6652775"/>
            <a:ext cx="63951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Pain Points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한 눈에 들어오지 않는 전시회 정보, 복잡한 예약시스템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g2c89ad154bd_1_51"/>
          <p:cNvSpPr txBox="1"/>
          <p:nvPr/>
        </p:nvSpPr>
        <p:spPr>
          <a:xfrm>
            <a:off x="1487375" y="8228613"/>
            <a:ext cx="12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ExtraBold"/>
                <a:ea typeface="Noto Sans ExtraBold"/>
                <a:cs typeface="Noto Sans ExtraBold"/>
                <a:sym typeface="Noto Sans ExtraBold"/>
              </a:rPr>
              <a:t>최종목표</a:t>
            </a:r>
            <a:endParaRPr sz="1800">
              <a:solidFill>
                <a:schemeClr val="dk1"/>
              </a:solidFill>
              <a:latin typeface="Noto Sans ExtraBold"/>
              <a:ea typeface="Noto Sans ExtraBold"/>
              <a:cs typeface="Noto Sans ExtraBold"/>
              <a:sym typeface="Noto Sans ExtraBold"/>
            </a:endParaRPr>
          </a:p>
        </p:txBody>
      </p:sp>
      <p:sp>
        <p:nvSpPr>
          <p:cNvPr id="233" name="Google Shape;233;g2c89ad154bd_1_51"/>
          <p:cNvSpPr txBox="1"/>
          <p:nvPr/>
        </p:nvSpPr>
        <p:spPr>
          <a:xfrm>
            <a:off x="10150027" y="6653550"/>
            <a:ext cx="57543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Needs</a:t>
            </a:r>
            <a:endParaRPr b="1" sz="2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간편한 문화 </a:t>
            </a:r>
            <a:r>
              <a:rPr lang="en-US" sz="2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생활 즐기기</a:t>
            </a:r>
            <a:endParaRPr sz="2000"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234" name="Google Shape;234;g2c89ad154bd_1_51"/>
          <p:cNvCxnSpPr/>
          <p:nvPr/>
        </p:nvCxnSpPr>
        <p:spPr>
          <a:xfrm flipH="1" rot="10800000">
            <a:off x="8452850" y="7200925"/>
            <a:ext cx="1126800" cy="11400"/>
          </a:xfrm>
          <a:prstGeom prst="straightConnector1">
            <a:avLst/>
          </a:prstGeom>
          <a:noFill/>
          <a:ln cap="flat" cmpd="sng" w="38100">
            <a:solidFill>
              <a:srgbClr val="5D5D5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g2c89ad154bd_1_51"/>
          <p:cNvSpPr txBox="1"/>
          <p:nvPr/>
        </p:nvSpPr>
        <p:spPr>
          <a:xfrm>
            <a:off x="3186675" y="8228625"/>
            <a:ext cx="48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전시 정보와 예약을 앱 안에서 간단히 해결</a:t>
            </a:r>
            <a:endParaRPr sz="180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36" name="Google Shape;236;g2c89ad154bd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c89ad154bd_1_51"/>
          <p:cNvSpPr txBox="1"/>
          <p:nvPr/>
        </p:nvSpPr>
        <p:spPr>
          <a:xfrm>
            <a:off x="10476500" y="9395450"/>
            <a:ext cx="705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08</a:t>
            </a:r>
            <a:endParaRPr i="0" sz="2000" u="none" cap="none" strike="noStrike">
              <a:solidFill>
                <a:srgbClr val="5D5D5D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238" name="Google Shape;238;g2c89ad154bd_1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16632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c89ad154bd_1_51"/>
          <p:cNvSpPr txBox="1"/>
          <p:nvPr/>
        </p:nvSpPr>
        <p:spPr>
          <a:xfrm>
            <a:off x="857247" y="611700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c89ad154bd_1_51"/>
          <p:cNvSpPr/>
          <p:nvPr/>
        </p:nvSpPr>
        <p:spPr>
          <a:xfrm>
            <a:off x="2886850" y="5959475"/>
            <a:ext cx="1065000" cy="178800"/>
          </a:xfrm>
          <a:prstGeom prst="rect">
            <a:avLst/>
          </a:prstGeom>
          <a:solidFill>
            <a:srgbClr val="D9D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2c89ad154bd_1_51"/>
          <p:cNvSpPr txBox="1"/>
          <p:nvPr/>
        </p:nvSpPr>
        <p:spPr>
          <a:xfrm>
            <a:off x="4704700" y="5277025"/>
            <a:ext cx="1092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·  인스타그램에 전시회 관련 게시글이 많이 올라와서 친구와 함께 방문을 하고 싶지만,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  정보를 잘 몰라서 찾아보려고 하다가 검색을 통해 앱을 접하게 된다.</a:t>
            </a:r>
            <a:endParaRPr sz="1800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242" name="Google Shape;242;g2c89ad154bd_1_51"/>
          <p:cNvSpPr/>
          <p:nvPr/>
        </p:nvSpPr>
        <p:spPr>
          <a:xfrm>
            <a:off x="3951850" y="5959475"/>
            <a:ext cx="392100" cy="178800"/>
          </a:xfrm>
          <a:prstGeom prst="rect">
            <a:avLst/>
          </a:prstGeom>
          <a:solidFill>
            <a:srgbClr val="C7C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2024-04-03T14:40:00Z</dcterms:created>
  <dc:creator>officegen</dc:creator>
</cp:coreProperties>
</file>